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83" r:id="rId5"/>
    <p:sldId id="297" r:id="rId6"/>
    <p:sldId id="314" r:id="rId7"/>
    <p:sldId id="326" r:id="rId8"/>
    <p:sldId id="327" r:id="rId9"/>
    <p:sldId id="330" r:id="rId10"/>
    <p:sldId id="331" r:id="rId11"/>
    <p:sldId id="332" r:id="rId12"/>
    <p:sldId id="333" r:id="rId13"/>
    <p:sldId id="334" r:id="rId14"/>
    <p:sldId id="335" r:id="rId15"/>
    <p:sldId id="336" r:id="rId16"/>
    <p:sldId id="328" r:id="rId17"/>
  </p:sldIdLst>
  <p:sldSz cx="9144000" cy="6858000" type="screen4x3"/>
  <p:notesSz cx="6819900" cy="99314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elle Kennard" initials="MMK" lastIdx="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B7979"/>
    <a:srgbClr val="B3AA7E"/>
    <a:srgbClr val="00AE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9020" autoAdjust="0"/>
    <p:restoredTop sz="81861" autoAdjust="0"/>
  </p:normalViewPr>
  <p:slideViewPr>
    <p:cSldViewPr>
      <p:cViewPr varScale="1">
        <p:scale>
          <a:sx n="92" d="100"/>
          <a:sy n="92" d="100"/>
        </p:scale>
        <p:origin x="-1464" y="-96"/>
      </p:cViewPr>
      <p:guideLst>
        <p:guide orient="horz" pos="164"/>
        <p:guide pos="5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925"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GB" dirty="0"/>
          </a:p>
        </p:txBody>
      </p:sp>
      <p:sp>
        <p:nvSpPr>
          <p:cNvPr id="3" name="Date Placeholder 2"/>
          <p:cNvSpPr>
            <a:spLocks noGrp="1"/>
          </p:cNvSpPr>
          <p:nvPr>
            <p:ph type="dt" idx="1"/>
          </p:nvPr>
        </p:nvSpPr>
        <p:spPr>
          <a:xfrm>
            <a:off x="3862388" y="0"/>
            <a:ext cx="2955925" cy="496888"/>
          </a:xfrm>
          <a:prstGeom prst="rect">
            <a:avLst/>
          </a:prstGeom>
        </p:spPr>
        <p:txBody>
          <a:bodyPr vert="horz" lIns="91440" tIns="45720" rIns="91440" bIns="45720" rtlCol="0"/>
          <a:lstStyle>
            <a:lvl1pPr algn="r">
              <a:defRPr sz="1200">
                <a:latin typeface="Arial" pitchFamily="34" charset="0"/>
              </a:defRPr>
            </a:lvl1pPr>
          </a:lstStyle>
          <a:p>
            <a:pPr>
              <a:defRPr/>
            </a:pPr>
            <a:fld id="{B0EF5A2F-07A9-44AF-96EC-AFC84E62B5E9}" type="datetimeFigureOut">
              <a:rPr lang="en-GB"/>
              <a:pPr>
                <a:defRPr/>
              </a:pPr>
              <a:t>08/08/2013</a:t>
            </a:fld>
            <a:endParaRPr lang="en-GB" dirty="0"/>
          </a:p>
        </p:txBody>
      </p:sp>
      <p:sp>
        <p:nvSpPr>
          <p:cNvPr id="4" name="Slide Image Placeholder 3"/>
          <p:cNvSpPr>
            <a:spLocks noGrp="1" noRot="1" noChangeAspect="1"/>
          </p:cNvSpPr>
          <p:nvPr>
            <p:ph type="sldImg" idx="2"/>
          </p:nvPr>
        </p:nvSpPr>
        <p:spPr>
          <a:xfrm>
            <a:off x="927100" y="744538"/>
            <a:ext cx="4965700" cy="3724275"/>
          </a:xfrm>
          <a:prstGeom prst="rect">
            <a:avLst/>
          </a:prstGeom>
          <a:noFill/>
          <a:ln w="12700">
            <a:solidFill>
              <a:prstClr val="black"/>
            </a:solidFill>
          </a:ln>
        </p:spPr>
        <p:txBody>
          <a:bodyPr vert="horz" lIns="91440" tIns="45720" rIns="91440" bIns="45720" rtlCol="0" anchor="ctr"/>
          <a:lstStyle/>
          <a:p>
            <a:pPr lvl="0"/>
            <a:endParaRPr lang="en-GB" noProof="0" dirty="0" smtClean="0"/>
          </a:p>
        </p:txBody>
      </p:sp>
      <p:sp>
        <p:nvSpPr>
          <p:cNvPr id="5" name="Notes Placeholder 4"/>
          <p:cNvSpPr>
            <a:spLocks noGrp="1"/>
          </p:cNvSpPr>
          <p:nvPr>
            <p:ph type="body" sz="quarter" idx="3"/>
          </p:nvPr>
        </p:nvSpPr>
        <p:spPr>
          <a:xfrm>
            <a:off x="682625" y="4718050"/>
            <a:ext cx="5454650" cy="44688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32925"/>
            <a:ext cx="2955925" cy="496888"/>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GB" dirty="0"/>
          </a:p>
        </p:txBody>
      </p:sp>
      <p:sp>
        <p:nvSpPr>
          <p:cNvPr id="7" name="Slide Number Placeholder 6"/>
          <p:cNvSpPr>
            <a:spLocks noGrp="1"/>
          </p:cNvSpPr>
          <p:nvPr>
            <p:ph type="sldNum" sz="quarter" idx="5"/>
          </p:nvPr>
        </p:nvSpPr>
        <p:spPr>
          <a:xfrm>
            <a:off x="3862388" y="9432925"/>
            <a:ext cx="2955925" cy="496888"/>
          </a:xfrm>
          <a:prstGeom prst="rect">
            <a:avLst/>
          </a:prstGeom>
        </p:spPr>
        <p:txBody>
          <a:bodyPr vert="horz" lIns="91440" tIns="45720" rIns="91440" bIns="45720" rtlCol="0" anchor="b"/>
          <a:lstStyle>
            <a:lvl1pPr algn="r">
              <a:defRPr sz="1200">
                <a:latin typeface="Arial" pitchFamily="34" charset="0"/>
              </a:defRPr>
            </a:lvl1pPr>
          </a:lstStyle>
          <a:p>
            <a:pPr>
              <a:defRPr/>
            </a:pPr>
            <a:fld id="{2C72D769-880E-4F42-ABE5-7970FF100F47}" type="slidenum">
              <a:rPr lang="en-GB"/>
              <a:pPr>
                <a:defRPr/>
              </a:pPr>
              <a:t>‹#›</a:t>
            </a:fld>
            <a:endParaRPr lang="en-GB" dirty="0"/>
          </a:p>
        </p:txBody>
      </p:sp>
    </p:spTree>
    <p:extLst>
      <p:ext uri="{BB962C8B-B14F-4D97-AF65-F5344CB8AC3E}">
        <p14:creationId xmlns:p14="http://schemas.microsoft.com/office/powerpoint/2010/main" val="4608566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descr="front com"/>
          <p:cNvPicPr>
            <a:picLocks noChangeAspect="1" noChangeArrowheads="1"/>
          </p:cNvPicPr>
          <p:nvPr userDrawn="1"/>
        </p:nvPicPr>
        <p:blipFill>
          <a:blip r:embed="rId2" cstate="print"/>
          <a:srcRect l="8195" t="20126" r="7840" b="7307"/>
          <a:stretch>
            <a:fillRect/>
          </a:stretch>
        </p:blipFill>
        <p:spPr bwMode="auto">
          <a:xfrm>
            <a:off x="0" y="1268413"/>
            <a:ext cx="9144000" cy="5588000"/>
          </a:xfrm>
          <a:prstGeom prst="rect">
            <a:avLst/>
          </a:prstGeom>
          <a:noFill/>
          <a:ln w="9525">
            <a:noFill/>
            <a:miter lim="800000"/>
            <a:headEnd/>
            <a:tailEnd/>
          </a:ln>
        </p:spPr>
      </p:pic>
      <p:pic>
        <p:nvPicPr>
          <p:cNvPr id="5" name="Picture 2" descr="DECC_CYAN_AW"/>
          <p:cNvPicPr>
            <a:picLocks noChangeAspect="1" noChangeArrowheads="1"/>
          </p:cNvPicPr>
          <p:nvPr userDrawn="1"/>
        </p:nvPicPr>
        <p:blipFill>
          <a:blip r:embed="rId3" cstate="print"/>
          <a:srcRect/>
          <a:stretch>
            <a:fillRect/>
          </a:stretch>
        </p:blipFill>
        <p:spPr bwMode="auto">
          <a:xfrm>
            <a:off x="7451725" y="188913"/>
            <a:ext cx="1485900" cy="990600"/>
          </a:xfrm>
          <a:prstGeom prst="rect">
            <a:avLst/>
          </a:prstGeom>
          <a:noFill/>
          <a:ln w="9525">
            <a:noFill/>
            <a:miter lim="800000"/>
            <a:headEnd/>
            <a:tailEnd/>
          </a:ln>
        </p:spPr>
      </p:pic>
      <p:sp>
        <p:nvSpPr>
          <p:cNvPr id="3074" name="Rectangle 2"/>
          <p:cNvSpPr>
            <a:spLocks noGrp="1" noChangeArrowheads="1"/>
          </p:cNvSpPr>
          <p:nvPr>
            <p:ph type="ctrTitle"/>
          </p:nvPr>
        </p:nvSpPr>
        <p:spPr>
          <a:xfrm>
            <a:off x="900113" y="1916113"/>
            <a:ext cx="7772400" cy="1441450"/>
          </a:xfrm>
        </p:spPr>
        <p:txBody>
          <a:bodyPr/>
          <a:lstStyle>
            <a:lvl1pPr>
              <a:defRPr sz="4500" b="0">
                <a:solidFill>
                  <a:schemeClr val="bg1"/>
                </a:solidFill>
              </a:defRPr>
            </a:lvl1pPr>
          </a:lstStyle>
          <a:p>
            <a:r>
              <a:rPr lang="en-US" dirty="0" smtClean="0"/>
              <a:t>Click to edit Master title style</a:t>
            </a:r>
            <a:endParaRPr lang="en-GB" dirty="0"/>
          </a:p>
        </p:txBody>
      </p:sp>
      <p:sp>
        <p:nvSpPr>
          <p:cNvPr id="3075" name="Rectangle 3"/>
          <p:cNvSpPr>
            <a:spLocks noGrp="1" noChangeArrowheads="1"/>
          </p:cNvSpPr>
          <p:nvPr>
            <p:ph type="subTitle" idx="1"/>
          </p:nvPr>
        </p:nvSpPr>
        <p:spPr>
          <a:xfrm>
            <a:off x="900113" y="3357563"/>
            <a:ext cx="7775575" cy="1223962"/>
          </a:xfrm>
        </p:spPr>
        <p:txBody>
          <a:bodyPr/>
          <a:lstStyle>
            <a:lvl1pPr marL="0" indent="0">
              <a:buFontTx/>
              <a:buNone/>
              <a:defRPr sz="3600">
                <a:solidFill>
                  <a:schemeClr val="bg1"/>
                </a:solidFill>
              </a:defRPr>
            </a:lvl1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6688" y="142875"/>
            <a:ext cx="1871662" cy="58785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00113" y="142875"/>
            <a:ext cx="5464175" cy="58785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a:spLocks noGrp="1" noChangeArrowheads="1"/>
          </p:cNvSpPr>
          <p:nvPr>
            <p:ph type="body" idx="1"/>
          </p:nvPr>
        </p:nvSpPr>
        <p:spPr>
          <a:xfrm>
            <a:off x="900113" y="1844675"/>
            <a:ext cx="6616700" cy="4032250"/>
          </a:xfrm>
          <a:solidFill>
            <a:schemeClr val="bg1"/>
          </a:solidFill>
        </p:spPr>
        <p:txBody>
          <a:bodyPr/>
          <a:lstStyle/>
          <a:p>
            <a:r>
              <a:rPr lang="en-GB" dirty="0"/>
              <a:t>HEADING</a:t>
            </a:r>
            <a:br>
              <a:rPr lang="en-GB" dirty="0"/>
            </a:br>
            <a:r>
              <a:rPr lang="en-GB" dirty="0"/>
              <a:t>Text</a:t>
            </a:r>
          </a:p>
          <a:p>
            <a:endParaRPr lang="en-GB" dirty="0"/>
          </a:p>
        </p:txBody>
      </p:sp>
      <p:sp>
        <p:nvSpPr>
          <p:cNvPr id="5" name="Rectangle 2"/>
          <p:cNvSpPr>
            <a:spLocks noGrp="1" noChangeArrowheads="1"/>
          </p:cNvSpPr>
          <p:nvPr>
            <p:ph type="title"/>
          </p:nvPr>
        </p:nvSpPr>
        <p:spPr>
          <a:xfrm>
            <a:off x="900113" y="171450"/>
            <a:ext cx="5400675" cy="504825"/>
          </a:xfrm>
        </p:spPr>
        <p:txBody>
          <a:bodyPr/>
          <a:lstStyle/>
          <a:p>
            <a:r>
              <a:rPr lang="en-GB" dirty="0"/>
              <a:t>CLICK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00113" y="1989138"/>
            <a:ext cx="3667125"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9638" y="1989138"/>
            <a:ext cx="3668712"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front com"/>
          <p:cNvPicPr>
            <a:picLocks noChangeAspect="1" noChangeArrowheads="1"/>
          </p:cNvPicPr>
          <p:nvPr userDrawn="1"/>
        </p:nvPicPr>
        <p:blipFill>
          <a:blip r:embed="rId13" cstate="print"/>
          <a:srcRect l="8195" t="20126" r="7840" b="77693"/>
          <a:stretch>
            <a:fillRect/>
          </a:stretch>
        </p:blipFill>
        <p:spPr bwMode="auto">
          <a:xfrm>
            <a:off x="0" y="1268413"/>
            <a:ext cx="9144000" cy="168275"/>
          </a:xfrm>
          <a:prstGeom prst="rect">
            <a:avLst/>
          </a:prstGeom>
          <a:noFill/>
          <a:ln w="9525">
            <a:noFill/>
            <a:miter lim="800000"/>
            <a:headEnd/>
            <a:tailEnd/>
          </a:ln>
        </p:spPr>
      </p:pic>
      <p:sp>
        <p:nvSpPr>
          <p:cNvPr id="1027" name="Rectangle 2"/>
          <p:cNvSpPr>
            <a:spLocks noGrp="1" noChangeArrowheads="1"/>
          </p:cNvSpPr>
          <p:nvPr>
            <p:ph type="title"/>
          </p:nvPr>
        </p:nvSpPr>
        <p:spPr bwMode="auto">
          <a:xfrm>
            <a:off x="900113" y="142875"/>
            <a:ext cx="5400675" cy="50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GB" smtClean="0"/>
          </a:p>
        </p:txBody>
      </p:sp>
      <p:sp>
        <p:nvSpPr>
          <p:cNvPr id="1028" name="Rectangle 3"/>
          <p:cNvSpPr>
            <a:spLocks noGrp="1" noChangeArrowheads="1"/>
          </p:cNvSpPr>
          <p:nvPr>
            <p:ph type="body" idx="1"/>
          </p:nvPr>
        </p:nvSpPr>
        <p:spPr bwMode="auto">
          <a:xfrm>
            <a:off x="900113" y="1989138"/>
            <a:ext cx="7488237" cy="4032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pic>
        <p:nvPicPr>
          <p:cNvPr id="1029" name="Picture 2" descr="DECC_CYAN_AW"/>
          <p:cNvPicPr>
            <a:picLocks noChangeAspect="1" noChangeArrowheads="1"/>
          </p:cNvPicPr>
          <p:nvPr userDrawn="1"/>
        </p:nvPicPr>
        <p:blipFill>
          <a:blip r:embed="rId14" cstate="print"/>
          <a:srcRect/>
          <a:stretch>
            <a:fillRect/>
          </a:stretch>
        </p:blipFill>
        <p:spPr bwMode="auto">
          <a:xfrm>
            <a:off x="7451725" y="188913"/>
            <a:ext cx="1485900" cy="990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7"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hf sldNum="0" hdr="0" dt="0"/>
  <p:txStyles>
    <p:titleStyle>
      <a:lvl1pPr algn="l" rtl="0" eaLnBrk="0" fontAlgn="base" hangingPunct="0">
        <a:spcBef>
          <a:spcPct val="0"/>
        </a:spcBef>
        <a:spcAft>
          <a:spcPct val="0"/>
        </a:spcAft>
        <a:defRPr sz="2200" b="1">
          <a:solidFill>
            <a:srgbClr val="7B7979"/>
          </a:solidFill>
          <a:latin typeface="+mj-lt"/>
          <a:ea typeface="+mj-ea"/>
          <a:cs typeface="+mj-cs"/>
        </a:defRPr>
      </a:lvl1pPr>
      <a:lvl2pPr algn="l" rtl="0" eaLnBrk="0" fontAlgn="base" hangingPunct="0">
        <a:spcBef>
          <a:spcPct val="0"/>
        </a:spcBef>
        <a:spcAft>
          <a:spcPct val="0"/>
        </a:spcAft>
        <a:defRPr sz="2200" b="1">
          <a:solidFill>
            <a:srgbClr val="7B7979"/>
          </a:solidFill>
          <a:latin typeface="Arial" pitchFamily="34" charset="0"/>
        </a:defRPr>
      </a:lvl2pPr>
      <a:lvl3pPr algn="l" rtl="0" eaLnBrk="0" fontAlgn="base" hangingPunct="0">
        <a:spcBef>
          <a:spcPct val="0"/>
        </a:spcBef>
        <a:spcAft>
          <a:spcPct val="0"/>
        </a:spcAft>
        <a:defRPr sz="2200" b="1">
          <a:solidFill>
            <a:srgbClr val="7B7979"/>
          </a:solidFill>
          <a:latin typeface="Arial" pitchFamily="34" charset="0"/>
        </a:defRPr>
      </a:lvl3pPr>
      <a:lvl4pPr algn="l" rtl="0" eaLnBrk="0" fontAlgn="base" hangingPunct="0">
        <a:spcBef>
          <a:spcPct val="0"/>
        </a:spcBef>
        <a:spcAft>
          <a:spcPct val="0"/>
        </a:spcAft>
        <a:defRPr sz="2200" b="1">
          <a:solidFill>
            <a:srgbClr val="7B7979"/>
          </a:solidFill>
          <a:latin typeface="Arial" pitchFamily="34" charset="0"/>
        </a:defRPr>
      </a:lvl4pPr>
      <a:lvl5pPr algn="l" rtl="0" eaLnBrk="0" fontAlgn="base" hangingPunct="0">
        <a:spcBef>
          <a:spcPct val="0"/>
        </a:spcBef>
        <a:spcAft>
          <a:spcPct val="0"/>
        </a:spcAft>
        <a:defRPr sz="2200" b="1">
          <a:solidFill>
            <a:srgbClr val="7B7979"/>
          </a:solidFill>
          <a:latin typeface="Arial" pitchFamily="34" charset="0"/>
        </a:defRPr>
      </a:lvl5pPr>
      <a:lvl6pPr marL="457200" algn="l" rtl="0" eaLnBrk="1" fontAlgn="base" hangingPunct="1">
        <a:spcBef>
          <a:spcPct val="0"/>
        </a:spcBef>
        <a:spcAft>
          <a:spcPct val="0"/>
        </a:spcAft>
        <a:defRPr sz="2200" b="1">
          <a:solidFill>
            <a:srgbClr val="7B7979"/>
          </a:solidFill>
          <a:latin typeface="Arial" pitchFamily="34" charset="0"/>
        </a:defRPr>
      </a:lvl6pPr>
      <a:lvl7pPr marL="914400" algn="l" rtl="0" eaLnBrk="1" fontAlgn="base" hangingPunct="1">
        <a:spcBef>
          <a:spcPct val="0"/>
        </a:spcBef>
        <a:spcAft>
          <a:spcPct val="0"/>
        </a:spcAft>
        <a:defRPr sz="2200" b="1">
          <a:solidFill>
            <a:srgbClr val="7B7979"/>
          </a:solidFill>
          <a:latin typeface="Arial" pitchFamily="34" charset="0"/>
        </a:defRPr>
      </a:lvl7pPr>
      <a:lvl8pPr marL="1371600" algn="l" rtl="0" eaLnBrk="1" fontAlgn="base" hangingPunct="1">
        <a:spcBef>
          <a:spcPct val="0"/>
        </a:spcBef>
        <a:spcAft>
          <a:spcPct val="0"/>
        </a:spcAft>
        <a:defRPr sz="2200" b="1">
          <a:solidFill>
            <a:srgbClr val="7B7979"/>
          </a:solidFill>
          <a:latin typeface="Arial" pitchFamily="34" charset="0"/>
        </a:defRPr>
      </a:lvl8pPr>
      <a:lvl9pPr marL="1828800" algn="l" rtl="0" eaLnBrk="1" fontAlgn="base" hangingPunct="1">
        <a:spcBef>
          <a:spcPct val="0"/>
        </a:spcBef>
        <a:spcAft>
          <a:spcPct val="0"/>
        </a:spcAft>
        <a:defRPr sz="2200" b="1">
          <a:solidFill>
            <a:srgbClr val="7B7979"/>
          </a:solidFill>
          <a:latin typeface="Arial" pitchFamily="34" charset="0"/>
        </a:defRPr>
      </a:lvl9pPr>
    </p:titleStyle>
    <p:bodyStyle>
      <a:lvl1pPr marL="342900" indent="-342900" algn="l" rtl="0" eaLnBrk="0" fontAlgn="base" hangingPunct="0">
        <a:spcBef>
          <a:spcPct val="20000"/>
        </a:spcBef>
        <a:spcAft>
          <a:spcPct val="0"/>
        </a:spcAft>
        <a:buChar char="•"/>
        <a:defRPr sz="1700">
          <a:solidFill>
            <a:srgbClr val="7B7979"/>
          </a:solidFill>
          <a:latin typeface="+mn-lt"/>
          <a:ea typeface="+mn-ea"/>
          <a:cs typeface="+mn-cs"/>
        </a:defRPr>
      </a:lvl1pPr>
      <a:lvl2pPr marL="742950" indent="-285750" algn="l" rtl="0" eaLnBrk="0" fontAlgn="base" hangingPunct="0">
        <a:spcBef>
          <a:spcPct val="20000"/>
        </a:spcBef>
        <a:spcAft>
          <a:spcPct val="0"/>
        </a:spcAft>
        <a:buChar char="–"/>
        <a:defRPr sz="1700">
          <a:solidFill>
            <a:srgbClr val="7B7979"/>
          </a:solidFill>
          <a:latin typeface="+mn-lt"/>
        </a:defRPr>
      </a:lvl2pPr>
      <a:lvl3pPr marL="1143000" indent="-228600" algn="l" rtl="0" eaLnBrk="0" fontAlgn="base" hangingPunct="0">
        <a:spcBef>
          <a:spcPct val="20000"/>
        </a:spcBef>
        <a:spcAft>
          <a:spcPct val="0"/>
        </a:spcAft>
        <a:buChar char="•"/>
        <a:defRPr sz="1700">
          <a:solidFill>
            <a:srgbClr val="7B7979"/>
          </a:solidFill>
          <a:latin typeface="+mn-lt"/>
        </a:defRPr>
      </a:lvl3pPr>
      <a:lvl4pPr marL="1600200" indent="-228600" algn="l" rtl="0" eaLnBrk="0" fontAlgn="base" hangingPunct="0">
        <a:spcBef>
          <a:spcPct val="20000"/>
        </a:spcBef>
        <a:spcAft>
          <a:spcPct val="0"/>
        </a:spcAft>
        <a:buChar char="–"/>
        <a:defRPr sz="1700">
          <a:solidFill>
            <a:srgbClr val="7B7979"/>
          </a:solidFill>
          <a:latin typeface="+mn-lt"/>
        </a:defRPr>
      </a:lvl4pPr>
      <a:lvl5pPr marL="2057400" indent="-228600" algn="l" rtl="0" eaLnBrk="0" fontAlgn="base" hangingPunct="0">
        <a:spcBef>
          <a:spcPct val="20000"/>
        </a:spcBef>
        <a:spcAft>
          <a:spcPct val="0"/>
        </a:spcAft>
        <a:buChar char="»"/>
        <a:defRPr sz="1700">
          <a:solidFill>
            <a:srgbClr val="7B7979"/>
          </a:solidFill>
          <a:latin typeface="+mn-lt"/>
        </a:defRPr>
      </a:lvl5pPr>
      <a:lvl6pPr marL="2514600" indent="-228600" algn="l" rtl="0" eaLnBrk="1" fontAlgn="base" hangingPunct="1">
        <a:spcBef>
          <a:spcPct val="20000"/>
        </a:spcBef>
        <a:spcAft>
          <a:spcPct val="0"/>
        </a:spcAft>
        <a:buChar char="»"/>
        <a:defRPr sz="1700">
          <a:solidFill>
            <a:srgbClr val="7B7979"/>
          </a:solidFill>
          <a:latin typeface="+mn-lt"/>
        </a:defRPr>
      </a:lvl6pPr>
      <a:lvl7pPr marL="2971800" indent="-228600" algn="l" rtl="0" eaLnBrk="1" fontAlgn="base" hangingPunct="1">
        <a:spcBef>
          <a:spcPct val="20000"/>
        </a:spcBef>
        <a:spcAft>
          <a:spcPct val="0"/>
        </a:spcAft>
        <a:buChar char="»"/>
        <a:defRPr sz="1700">
          <a:solidFill>
            <a:srgbClr val="7B7979"/>
          </a:solidFill>
          <a:latin typeface="+mn-lt"/>
        </a:defRPr>
      </a:lvl7pPr>
      <a:lvl8pPr marL="3429000" indent="-228600" algn="l" rtl="0" eaLnBrk="1" fontAlgn="base" hangingPunct="1">
        <a:spcBef>
          <a:spcPct val="20000"/>
        </a:spcBef>
        <a:spcAft>
          <a:spcPct val="0"/>
        </a:spcAft>
        <a:buChar char="»"/>
        <a:defRPr sz="1700">
          <a:solidFill>
            <a:srgbClr val="7B7979"/>
          </a:solidFill>
          <a:latin typeface="+mn-lt"/>
        </a:defRPr>
      </a:lvl8pPr>
      <a:lvl9pPr marL="3886200" indent="-228600" algn="l" rtl="0" eaLnBrk="1" fontAlgn="base" hangingPunct="1">
        <a:spcBef>
          <a:spcPct val="20000"/>
        </a:spcBef>
        <a:spcAft>
          <a:spcPct val="0"/>
        </a:spcAft>
        <a:buChar char="»"/>
        <a:defRPr sz="1700">
          <a:solidFill>
            <a:srgbClr val="7B797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GB" sz="3600" b="1" dirty="0" smtClean="0"/>
              <a:t>CFD allocation</a:t>
            </a:r>
            <a:br>
              <a:rPr lang="en-GB" sz="3600" b="1" dirty="0" smtClean="0"/>
            </a:br>
            <a:endParaRPr lang="en-GB" sz="3600" b="1" dirty="0" smtClean="0"/>
          </a:p>
        </p:txBody>
      </p:sp>
      <p:sp>
        <p:nvSpPr>
          <p:cNvPr id="3075" name="Rectangle 3"/>
          <p:cNvSpPr>
            <a:spLocks noGrp="1" noChangeArrowheads="1"/>
          </p:cNvSpPr>
          <p:nvPr>
            <p:ph type="subTitle" idx="1"/>
          </p:nvPr>
        </p:nvSpPr>
        <p:spPr/>
        <p:txBody>
          <a:bodyPr/>
          <a:lstStyle/>
          <a:p>
            <a:pPr eaLnBrk="1" hangingPunct="1"/>
            <a:r>
              <a:rPr lang="en-US" sz="2400" dirty="0" smtClean="0"/>
              <a:t>EMR Expert Group</a:t>
            </a:r>
          </a:p>
        </p:txBody>
      </p:sp>
      <p:sp>
        <p:nvSpPr>
          <p:cNvPr id="3076" name="Text Box 4"/>
          <p:cNvSpPr txBox="1">
            <a:spLocks noChangeArrowheads="1"/>
          </p:cNvSpPr>
          <p:nvPr/>
        </p:nvSpPr>
        <p:spPr bwMode="auto">
          <a:xfrm>
            <a:off x="900113" y="4724400"/>
            <a:ext cx="2663825" cy="350838"/>
          </a:xfrm>
          <a:prstGeom prst="rect">
            <a:avLst/>
          </a:prstGeom>
          <a:noFill/>
          <a:ln w="9525">
            <a:noFill/>
            <a:miter lim="800000"/>
            <a:headEnd/>
            <a:tailEnd/>
          </a:ln>
        </p:spPr>
        <p:txBody>
          <a:bodyPr>
            <a:spAutoFit/>
          </a:bodyPr>
          <a:lstStyle/>
          <a:p>
            <a:pPr>
              <a:spcBef>
                <a:spcPct val="50000"/>
              </a:spcBef>
            </a:pPr>
            <a:r>
              <a:rPr lang="en-GB" sz="1700" dirty="0" smtClean="0">
                <a:solidFill>
                  <a:schemeClr val="bg1"/>
                </a:solidFill>
              </a:rPr>
              <a:t>8 August 2013</a:t>
            </a:r>
            <a:endParaRPr lang="en-GB" sz="17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1"/>
          <p:cNvSpPr>
            <a:spLocks noGrp="1"/>
          </p:cNvSpPr>
          <p:nvPr>
            <p:ph type="body" idx="1"/>
          </p:nvPr>
        </p:nvSpPr>
        <p:spPr>
          <a:xfrm>
            <a:off x="181058" y="1556792"/>
            <a:ext cx="8855438" cy="4608512"/>
          </a:xfrm>
        </p:spPr>
        <p:txBody>
          <a:bodyPr/>
          <a:lstStyle/>
          <a:p>
            <a:pPr>
              <a:spcAft>
                <a:spcPts val="0"/>
              </a:spcAft>
            </a:pPr>
            <a:r>
              <a:rPr lang="en-GB" sz="1800" dirty="0">
                <a:latin typeface="Arial" pitchFamily="34" charset="0"/>
                <a:ea typeface="Calibri"/>
                <a:cs typeface="Arial" pitchFamily="34" charset="0"/>
              </a:rPr>
              <a:t>Greater flexibility for developers to adjust the capacity of their project after securing a CfD</a:t>
            </a:r>
          </a:p>
          <a:p>
            <a:pPr lvl="1">
              <a:spcAft>
                <a:spcPts val="0"/>
              </a:spcAft>
              <a:buFont typeface="Symbol"/>
              <a:buChar char=""/>
            </a:pPr>
            <a:r>
              <a:rPr lang="en-GB" sz="1800" dirty="0" smtClean="0">
                <a:latin typeface="Arial" pitchFamily="34" charset="0"/>
                <a:ea typeface="Calibri"/>
                <a:cs typeface="Arial" pitchFamily="34" charset="0"/>
              </a:rPr>
              <a:t>5% cost free reduction at </a:t>
            </a:r>
            <a:r>
              <a:rPr lang="en-GB" sz="1800" dirty="0">
                <a:latin typeface="Arial" pitchFamily="34" charset="0"/>
                <a:ea typeface="Calibri"/>
                <a:cs typeface="Arial" pitchFamily="34" charset="0"/>
              </a:rPr>
              <a:t>the substantive financial commitment </a:t>
            </a:r>
            <a:r>
              <a:rPr lang="en-GB" sz="1800" dirty="0" smtClean="0">
                <a:latin typeface="Arial" pitchFamily="34" charset="0"/>
                <a:ea typeface="Calibri"/>
                <a:cs typeface="Arial" pitchFamily="34" charset="0"/>
              </a:rPr>
              <a:t>milestone</a:t>
            </a:r>
            <a:endParaRPr lang="en-GB" sz="1800" dirty="0">
              <a:latin typeface="Arial" pitchFamily="34" charset="0"/>
              <a:ea typeface="Calibri"/>
              <a:cs typeface="Arial" pitchFamily="34" charset="0"/>
            </a:endParaRPr>
          </a:p>
          <a:p>
            <a:pPr lvl="1">
              <a:spcAft>
                <a:spcPts val="0"/>
              </a:spcAft>
              <a:buFont typeface="Symbol"/>
              <a:buChar char=""/>
            </a:pPr>
            <a:r>
              <a:rPr lang="en-GB" sz="1800" dirty="0" smtClean="0">
                <a:latin typeface="Arial" pitchFamily="34" charset="0"/>
                <a:ea typeface="Calibri"/>
                <a:cs typeface="Arial" pitchFamily="34" charset="0"/>
              </a:rPr>
              <a:t>Project </a:t>
            </a:r>
            <a:r>
              <a:rPr lang="en-GB" sz="1800" dirty="0">
                <a:latin typeface="Arial" pitchFamily="34" charset="0"/>
                <a:ea typeface="Calibri"/>
                <a:cs typeface="Arial" pitchFamily="34" charset="0"/>
              </a:rPr>
              <a:t>will </a:t>
            </a:r>
            <a:r>
              <a:rPr lang="en-GB" sz="1800" dirty="0" smtClean="0">
                <a:latin typeface="Arial" pitchFamily="34" charset="0"/>
                <a:ea typeface="Calibri"/>
                <a:cs typeface="Arial" pitchFamily="34" charset="0"/>
              </a:rPr>
              <a:t>need to </a:t>
            </a:r>
            <a:r>
              <a:rPr lang="en-GB" sz="1800" dirty="0">
                <a:latin typeface="Arial" pitchFamily="34" charset="0"/>
                <a:ea typeface="Calibri"/>
                <a:cs typeface="Arial" pitchFamily="34" charset="0"/>
              </a:rPr>
              <a:t>deliver no less than 95% of that adjusted contracted capacity </a:t>
            </a:r>
            <a:r>
              <a:rPr lang="en-GB" sz="1800" dirty="0" smtClean="0">
                <a:latin typeface="Arial" pitchFamily="34" charset="0"/>
                <a:ea typeface="Calibri"/>
                <a:cs typeface="Arial" pitchFamily="34" charset="0"/>
              </a:rPr>
              <a:t>by LSD </a:t>
            </a:r>
          </a:p>
          <a:p>
            <a:pPr lvl="1">
              <a:spcAft>
                <a:spcPts val="0"/>
              </a:spcAft>
              <a:buFont typeface="Symbol"/>
              <a:buChar char=""/>
            </a:pPr>
            <a:r>
              <a:rPr lang="en-GB" sz="1800" dirty="0" smtClean="0">
                <a:latin typeface="Arial" pitchFamily="34" charset="0"/>
                <a:ea typeface="Calibri"/>
                <a:cs typeface="Arial" pitchFamily="34" charset="0"/>
              </a:rPr>
              <a:t>E.g. circa </a:t>
            </a:r>
            <a:r>
              <a:rPr lang="en-GB" sz="1800" dirty="0">
                <a:latin typeface="Arial" pitchFamily="34" charset="0"/>
                <a:ea typeface="Calibri"/>
                <a:cs typeface="Arial" pitchFamily="34" charset="0"/>
              </a:rPr>
              <a:t>10% capacity adjustment at no cost to the developer.</a:t>
            </a:r>
          </a:p>
          <a:p>
            <a:pPr lvl="1">
              <a:spcAft>
                <a:spcPts val="0"/>
              </a:spcAft>
              <a:buFont typeface="Symbol"/>
              <a:buChar char=""/>
            </a:pPr>
            <a:r>
              <a:rPr lang="en-GB" sz="1800" dirty="0">
                <a:latin typeface="Arial" pitchFamily="34" charset="0"/>
                <a:ea typeface="Calibri"/>
                <a:cs typeface="Arial" pitchFamily="34" charset="0"/>
              </a:rPr>
              <a:t>In addition to the cost free adjustment </a:t>
            </a:r>
            <a:r>
              <a:rPr lang="en-GB" sz="1800" dirty="0" smtClean="0">
                <a:latin typeface="Arial" pitchFamily="34" charset="0"/>
                <a:ea typeface="Calibri"/>
                <a:cs typeface="Arial" pitchFamily="34" charset="0"/>
              </a:rPr>
              <a:t>allows </a:t>
            </a:r>
            <a:r>
              <a:rPr lang="en-GB" sz="1800" dirty="0">
                <a:latin typeface="Arial" pitchFamily="34" charset="0"/>
                <a:ea typeface="Calibri"/>
                <a:cs typeface="Arial" pitchFamily="34" charset="0"/>
              </a:rPr>
              <a:t>a further adjustment before termination is triggered, albeit at a cost to the developer.  </a:t>
            </a:r>
            <a:endParaRPr lang="en-GB" sz="1800" dirty="0" smtClean="0">
              <a:latin typeface="Arial" pitchFamily="34" charset="0"/>
              <a:ea typeface="Calibri"/>
              <a:cs typeface="Arial" pitchFamily="34" charset="0"/>
            </a:endParaRPr>
          </a:p>
          <a:p>
            <a:pPr lvl="1">
              <a:spcAft>
                <a:spcPts val="0"/>
              </a:spcAft>
              <a:buFont typeface="Symbol"/>
              <a:buChar char=""/>
            </a:pPr>
            <a:r>
              <a:rPr lang="en-GB" sz="1800" dirty="0" smtClean="0">
                <a:latin typeface="Arial" pitchFamily="34" charset="0"/>
                <a:ea typeface="Calibri"/>
                <a:cs typeface="Arial" pitchFamily="34" charset="0"/>
              </a:rPr>
              <a:t>If </a:t>
            </a:r>
            <a:r>
              <a:rPr lang="en-GB" sz="1800" dirty="0">
                <a:latin typeface="Arial" pitchFamily="34" charset="0"/>
                <a:ea typeface="Calibri"/>
                <a:cs typeface="Arial" pitchFamily="34" charset="0"/>
              </a:rPr>
              <a:t>a project delivers less than the adjusted contracted capacity, the strike price which the project receives will be subject to a reduction in proportion to the extent of the under-delivery (e.g. a 0.5% reduction for each percentage point of under-delivery against the adjusted contract capacity). </a:t>
            </a:r>
          </a:p>
          <a:p>
            <a:pPr lvl="1">
              <a:spcAft>
                <a:spcPts val="0"/>
              </a:spcAft>
              <a:buFont typeface="Symbol"/>
              <a:buChar char=""/>
            </a:pPr>
            <a:r>
              <a:rPr lang="en-GB" sz="1800" dirty="0" smtClean="0">
                <a:latin typeface="Arial" pitchFamily="34" charset="0"/>
                <a:ea typeface="Calibri"/>
                <a:cs typeface="Arial" pitchFamily="34" charset="0"/>
              </a:rPr>
              <a:t>Where </a:t>
            </a:r>
            <a:r>
              <a:rPr lang="en-GB" sz="1800" dirty="0">
                <a:latin typeface="Arial" pitchFamily="34" charset="0"/>
                <a:ea typeface="Calibri"/>
                <a:cs typeface="Arial" pitchFamily="34" charset="0"/>
              </a:rPr>
              <a:t>the strike price is reduced, there will be </a:t>
            </a:r>
            <a:r>
              <a:rPr lang="en-GB" sz="1800" dirty="0" smtClean="0">
                <a:latin typeface="Arial" pitchFamily="34" charset="0"/>
                <a:ea typeface="Calibri"/>
                <a:cs typeface="Arial" pitchFamily="34" charset="0"/>
              </a:rPr>
              <a:t>an opportunity to mitigate by delivering later </a:t>
            </a:r>
            <a:r>
              <a:rPr lang="en-GB" sz="1800" dirty="0">
                <a:latin typeface="Arial" pitchFamily="34" charset="0"/>
                <a:ea typeface="Calibri"/>
                <a:cs typeface="Arial" pitchFamily="34" charset="0"/>
              </a:rPr>
              <a:t>capacity additions </a:t>
            </a:r>
            <a:r>
              <a:rPr lang="en-GB" sz="1800" dirty="0" smtClean="0">
                <a:latin typeface="Arial" pitchFamily="34" charset="0"/>
                <a:ea typeface="Calibri"/>
                <a:cs typeface="Arial" pitchFamily="34" charset="0"/>
              </a:rPr>
              <a:t>before </a:t>
            </a:r>
            <a:r>
              <a:rPr lang="en-GB" sz="1800" dirty="0">
                <a:latin typeface="Arial" pitchFamily="34" charset="0"/>
                <a:ea typeface="Calibri"/>
                <a:cs typeface="Arial" pitchFamily="34" charset="0"/>
              </a:rPr>
              <a:t>the </a:t>
            </a:r>
            <a:r>
              <a:rPr lang="en-GB" sz="1800" dirty="0" smtClean="0">
                <a:latin typeface="Arial" pitchFamily="34" charset="0"/>
                <a:ea typeface="Calibri"/>
                <a:cs typeface="Arial" pitchFamily="34" charset="0"/>
              </a:rPr>
              <a:t>LSD.</a:t>
            </a:r>
            <a:endParaRPr lang="en-GB" sz="1800" dirty="0">
              <a:latin typeface="Arial" pitchFamily="34" charset="0"/>
              <a:ea typeface="Calibri"/>
              <a:cs typeface="Arial" pitchFamily="34" charset="0"/>
            </a:endParaRPr>
          </a:p>
          <a:p>
            <a:pPr marL="0" indent="0" eaLnBrk="1" hangingPunct="1">
              <a:spcAft>
                <a:spcPts val="1200"/>
              </a:spcAft>
              <a:buNone/>
            </a:pPr>
            <a:endParaRPr lang="en-GB" sz="2000" dirty="0" smtClean="0"/>
          </a:p>
          <a:p>
            <a:pPr eaLnBrk="1" hangingPunct="1">
              <a:spcAft>
                <a:spcPts val="1200"/>
              </a:spcAft>
            </a:pPr>
            <a:endParaRPr lang="en-GB" sz="2400" dirty="0" smtClean="0"/>
          </a:p>
          <a:p>
            <a:pPr eaLnBrk="1" hangingPunct="1"/>
            <a:endParaRPr lang="en-GB" sz="2400" dirty="0" smtClean="0"/>
          </a:p>
        </p:txBody>
      </p:sp>
      <p:sp>
        <p:nvSpPr>
          <p:cNvPr id="5123" name="Title 2"/>
          <p:cNvSpPr>
            <a:spLocks noGrp="1"/>
          </p:cNvSpPr>
          <p:nvPr>
            <p:ph type="title"/>
          </p:nvPr>
        </p:nvSpPr>
        <p:spPr>
          <a:xfrm>
            <a:off x="179388" y="116632"/>
            <a:ext cx="5400675" cy="504825"/>
          </a:xfrm>
        </p:spPr>
        <p:txBody>
          <a:bodyPr/>
          <a:lstStyle/>
          <a:p>
            <a:pPr eaLnBrk="1" hangingPunct="1"/>
            <a:r>
              <a:rPr lang="en-GB" dirty="0" smtClean="0"/>
              <a:t>Capacity Adjustment</a:t>
            </a:r>
          </a:p>
        </p:txBody>
      </p:sp>
      <p:sp>
        <p:nvSpPr>
          <p:cNvPr id="512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chemeClr val="bg2"/>
                </a:solidFill>
              </a:rPr>
              <a:t>EMR Expert Group papers are not a statement of Government policy or policy intent</a:t>
            </a:r>
          </a:p>
        </p:txBody>
      </p:sp>
    </p:spTree>
    <p:extLst>
      <p:ext uri="{BB962C8B-B14F-4D97-AF65-F5344CB8AC3E}">
        <p14:creationId xmlns:p14="http://schemas.microsoft.com/office/powerpoint/2010/main" val="3350468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1"/>
          <p:cNvSpPr>
            <a:spLocks noGrp="1"/>
          </p:cNvSpPr>
          <p:nvPr>
            <p:ph type="body" idx="1"/>
          </p:nvPr>
        </p:nvSpPr>
        <p:spPr>
          <a:xfrm>
            <a:off x="181058" y="1556792"/>
            <a:ext cx="8855438" cy="4608512"/>
          </a:xfrm>
        </p:spPr>
        <p:txBody>
          <a:bodyPr/>
          <a:lstStyle/>
          <a:p>
            <a:r>
              <a:rPr lang="en-GB" sz="1800" dirty="0" smtClean="0"/>
              <a:t>To qualify for phased CfD support, offshore wind projects must meet the following conditions:</a:t>
            </a:r>
          </a:p>
          <a:p>
            <a:pPr lvl="1"/>
            <a:r>
              <a:rPr lang="en-GB" sz="1800" dirty="0" smtClean="0"/>
              <a:t>The total capacity of the project must not exceed 1500MW.  Any capacity above 1500MW will not qualify;</a:t>
            </a:r>
          </a:p>
          <a:p>
            <a:pPr lvl="1"/>
            <a:r>
              <a:rPr lang="en-GB" sz="1800" dirty="0" smtClean="0"/>
              <a:t>All phases of the project must be within the same Crown Estate lease area, i.e. offshore wind development with the same owner/operator which are in different parts of the country will not be eligible for phasing;</a:t>
            </a:r>
          </a:p>
          <a:p>
            <a:pPr lvl="1"/>
            <a:r>
              <a:rPr lang="en-GB" sz="1800" dirty="0" smtClean="0"/>
              <a:t>35% of the capacity must be constructed in the first phase of the project;</a:t>
            </a:r>
          </a:p>
          <a:p>
            <a:pPr lvl="1"/>
            <a:r>
              <a:rPr lang="en-GB" sz="1800" dirty="0" smtClean="0"/>
              <a:t>The target commissioning date for the first phase must be no later than 31 March 2019; </a:t>
            </a:r>
          </a:p>
          <a:p>
            <a:pPr lvl="1"/>
            <a:r>
              <a:rPr lang="en-GB" sz="1800" dirty="0" smtClean="0"/>
              <a:t>The target commissioning date for the final phase must be the earlier of the two following points:</a:t>
            </a:r>
          </a:p>
          <a:p>
            <a:pPr lvl="2"/>
            <a:r>
              <a:rPr lang="en-GB" sz="1800" dirty="0" smtClean="0"/>
              <a:t>no later than two years after the target commissioning date of the first phase; and</a:t>
            </a:r>
          </a:p>
          <a:p>
            <a:pPr lvl="2"/>
            <a:r>
              <a:rPr lang="en-GB" sz="1800" dirty="0" smtClean="0"/>
              <a:t>no later than 31 March 2021.</a:t>
            </a:r>
          </a:p>
        </p:txBody>
      </p:sp>
      <p:sp>
        <p:nvSpPr>
          <p:cNvPr id="5123" name="Title 2"/>
          <p:cNvSpPr>
            <a:spLocks noGrp="1"/>
          </p:cNvSpPr>
          <p:nvPr>
            <p:ph type="title"/>
          </p:nvPr>
        </p:nvSpPr>
        <p:spPr>
          <a:xfrm>
            <a:off x="179388" y="116632"/>
            <a:ext cx="5400675" cy="504825"/>
          </a:xfrm>
        </p:spPr>
        <p:txBody>
          <a:bodyPr/>
          <a:lstStyle/>
          <a:p>
            <a:pPr eaLnBrk="1" hangingPunct="1"/>
            <a:r>
              <a:rPr lang="en-GB" dirty="0" smtClean="0"/>
              <a:t>Phasing</a:t>
            </a:r>
          </a:p>
        </p:txBody>
      </p:sp>
      <p:sp>
        <p:nvSpPr>
          <p:cNvPr id="512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chemeClr val="bg2"/>
                </a:solidFill>
              </a:rPr>
              <a:t>EMR Expert Group papers are not a statement of Government policy or policy intent</a:t>
            </a:r>
          </a:p>
        </p:txBody>
      </p:sp>
    </p:spTree>
    <p:extLst>
      <p:ext uri="{BB962C8B-B14F-4D97-AF65-F5344CB8AC3E}">
        <p14:creationId xmlns:p14="http://schemas.microsoft.com/office/powerpoint/2010/main" val="33504680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1"/>
          <p:cNvSpPr>
            <a:spLocks noGrp="1"/>
          </p:cNvSpPr>
          <p:nvPr>
            <p:ph type="body" idx="1"/>
          </p:nvPr>
        </p:nvSpPr>
        <p:spPr>
          <a:xfrm>
            <a:off x="181058" y="1556792"/>
            <a:ext cx="8855438" cy="4608512"/>
          </a:xfrm>
        </p:spPr>
        <p:txBody>
          <a:bodyPr/>
          <a:lstStyle/>
          <a:p>
            <a:r>
              <a:rPr lang="en-GB" sz="1800" dirty="0" smtClean="0"/>
              <a:t>The following protections apply:</a:t>
            </a:r>
          </a:p>
          <a:p>
            <a:pPr lvl="1"/>
            <a:r>
              <a:rPr lang="en-GB" sz="1800" dirty="0" smtClean="0"/>
              <a:t>that termination rights for late/non-delivery should only be attached to the first phase of a project.  </a:t>
            </a:r>
          </a:p>
          <a:p>
            <a:pPr lvl="1"/>
            <a:r>
              <a:rPr lang="en-GB" sz="1800" dirty="0" smtClean="0"/>
              <a:t>all phases will be subject to similar provisions in respect of under-delivery of capacity.  In the event that later phases of a project deliver less than 90% of the contracted capacity (by the Longstop Date for that phase) the strike price will be amended down in line with the capacity adjustment rules that apply to all CfD projects.  However, the Developer will be able to reduce the overall capacity by up to 5% at the point of the Significant Financial Commitment milestone, and will be able to reduce the capacity of each phase by a further 5% without any adjustment to the strike price.</a:t>
            </a:r>
          </a:p>
          <a:p>
            <a:pPr lvl="1"/>
            <a:r>
              <a:rPr lang="en-GB" sz="1800" dirty="0" smtClean="0"/>
              <a:t>The protections against late delivery of projects will also apply to phased projects, with delivery outside of the Target Commissioning Window (for each phase) leading to a reduction in the duration of support available for that phase</a:t>
            </a:r>
          </a:p>
          <a:p>
            <a:pPr marL="0" indent="0" eaLnBrk="1" hangingPunct="1">
              <a:spcAft>
                <a:spcPts val="1200"/>
              </a:spcAft>
              <a:buNone/>
            </a:pPr>
            <a:endParaRPr lang="en-GB" sz="1800" dirty="0" smtClean="0"/>
          </a:p>
          <a:p>
            <a:pPr eaLnBrk="1" hangingPunct="1">
              <a:spcAft>
                <a:spcPts val="1200"/>
              </a:spcAft>
            </a:pPr>
            <a:endParaRPr lang="en-GB" sz="2000" dirty="0" smtClean="0"/>
          </a:p>
          <a:p>
            <a:pPr eaLnBrk="1" hangingPunct="1"/>
            <a:endParaRPr lang="en-GB" sz="2000" dirty="0" smtClean="0"/>
          </a:p>
        </p:txBody>
      </p:sp>
      <p:sp>
        <p:nvSpPr>
          <p:cNvPr id="5123" name="Title 2"/>
          <p:cNvSpPr>
            <a:spLocks noGrp="1"/>
          </p:cNvSpPr>
          <p:nvPr>
            <p:ph type="title"/>
          </p:nvPr>
        </p:nvSpPr>
        <p:spPr>
          <a:xfrm>
            <a:off x="179388" y="116632"/>
            <a:ext cx="5400675" cy="504825"/>
          </a:xfrm>
        </p:spPr>
        <p:txBody>
          <a:bodyPr/>
          <a:lstStyle/>
          <a:p>
            <a:pPr eaLnBrk="1" hangingPunct="1"/>
            <a:r>
              <a:rPr lang="en-GB" dirty="0" smtClean="0"/>
              <a:t>Phasing</a:t>
            </a:r>
          </a:p>
        </p:txBody>
      </p:sp>
      <p:sp>
        <p:nvSpPr>
          <p:cNvPr id="512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rgbClr val="808080"/>
                </a:solidFill>
              </a:rPr>
              <a:t>EMR Expert Group papers are not a statement of Government policy or policy intent</a:t>
            </a:r>
          </a:p>
        </p:txBody>
      </p:sp>
    </p:spTree>
    <p:extLst>
      <p:ext uri="{BB962C8B-B14F-4D97-AF65-F5344CB8AC3E}">
        <p14:creationId xmlns:p14="http://schemas.microsoft.com/office/powerpoint/2010/main" val="742015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1"/>
          <p:cNvSpPr>
            <a:spLocks noGrp="1"/>
          </p:cNvSpPr>
          <p:nvPr>
            <p:ph type="body" idx="1"/>
          </p:nvPr>
        </p:nvSpPr>
        <p:spPr>
          <a:xfrm>
            <a:off x="181058" y="1556792"/>
            <a:ext cx="8855438" cy="4392513"/>
          </a:xfrm>
        </p:spPr>
        <p:txBody>
          <a:bodyPr/>
          <a:lstStyle/>
          <a:p>
            <a:pPr eaLnBrk="1" hangingPunct="1">
              <a:spcAft>
                <a:spcPts val="1200"/>
              </a:spcAft>
            </a:pPr>
            <a:r>
              <a:rPr lang="en-GB" sz="2000" dirty="0" smtClean="0"/>
              <a:t>Stakeholder Workshops</a:t>
            </a:r>
            <a:r>
              <a:rPr lang="en-GB" sz="2000" dirty="0"/>
              <a:t> August 12</a:t>
            </a:r>
            <a:r>
              <a:rPr lang="en-GB" sz="2000" baseline="30000" dirty="0"/>
              <a:t>th</a:t>
            </a:r>
            <a:r>
              <a:rPr lang="en-GB" sz="2000" dirty="0"/>
              <a:t> and 22</a:t>
            </a:r>
            <a:r>
              <a:rPr lang="en-GB" sz="2000" baseline="30000" dirty="0"/>
              <a:t>nd</a:t>
            </a:r>
            <a:r>
              <a:rPr lang="en-GB" sz="2000" dirty="0"/>
              <a:t> </a:t>
            </a:r>
            <a:endParaRPr lang="en-GB" sz="2000" dirty="0" smtClean="0"/>
          </a:p>
          <a:p>
            <a:pPr eaLnBrk="1" hangingPunct="1">
              <a:spcAft>
                <a:spcPts val="1200"/>
              </a:spcAft>
            </a:pPr>
            <a:r>
              <a:rPr lang="en-GB" sz="2000" dirty="0" smtClean="0"/>
              <a:t>Stakeholder Engagement August 12</a:t>
            </a:r>
            <a:r>
              <a:rPr lang="en-GB" sz="2000" baseline="30000" dirty="0" smtClean="0"/>
              <a:t>th</a:t>
            </a:r>
            <a:r>
              <a:rPr lang="en-GB" sz="2000" dirty="0" smtClean="0"/>
              <a:t> and 22</a:t>
            </a:r>
            <a:r>
              <a:rPr lang="en-GB" sz="2000" baseline="30000" dirty="0" smtClean="0"/>
              <a:t>nd</a:t>
            </a:r>
            <a:r>
              <a:rPr lang="en-GB" sz="2000" dirty="0" smtClean="0"/>
              <a:t> </a:t>
            </a:r>
          </a:p>
          <a:p>
            <a:pPr eaLnBrk="1" hangingPunct="1">
              <a:spcAft>
                <a:spcPts val="1200"/>
              </a:spcAft>
            </a:pPr>
            <a:r>
              <a:rPr lang="en-GB" sz="2000" dirty="0" smtClean="0"/>
              <a:t>Government/National Grid Development of Guidance </a:t>
            </a:r>
            <a:endParaRPr lang="en-GB" sz="2000" dirty="0"/>
          </a:p>
          <a:p>
            <a:pPr eaLnBrk="1" hangingPunct="1">
              <a:spcAft>
                <a:spcPts val="1200"/>
              </a:spcAft>
            </a:pPr>
            <a:r>
              <a:rPr lang="en-GB" sz="2000" dirty="0" smtClean="0"/>
              <a:t>Consultation in Autumn 2013 alongside secondary legislation</a:t>
            </a:r>
          </a:p>
          <a:p>
            <a:pPr eaLnBrk="1" hangingPunct="1">
              <a:spcAft>
                <a:spcPts val="1200"/>
              </a:spcAft>
            </a:pPr>
            <a:r>
              <a:rPr lang="en-GB" sz="2000" dirty="0" smtClean="0"/>
              <a:t>Secondary legislation laid Spring 2014</a:t>
            </a:r>
          </a:p>
          <a:p>
            <a:pPr eaLnBrk="1" hangingPunct="1">
              <a:spcAft>
                <a:spcPts val="1200"/>
              </a:spcAft>
            </a:pPr>
            <a:r>
              <a:rPr lang="en-GB" sz="2000" dirty="0" smtClean="0"/>
              <a:t>CfDs go live from July 2014</a:t>
            </a:r>
          </a:p>
        </p:txBody>
      </p:sp>
      <p:sp>
        <p:nvSpPr>
          <p:cNvPr id="5123" name="Title 2"/>
          <p:cNvSpPr>
            <a:spLocks noGrp="1"/>
          </p:cNvSpPr>
          <p:nvPr>
            <p:ph type="title"/>
          </p:nvPr>
        </p:nvSpPr>
        <p:spPr>
          <a:xfrm>
            <a:off x="179388" y="116632"/>
            <a:ext cx="5400675" cy="504825"/>
          </a:xfrm>
        </p:spPr>
        <p:txBody>
          <a:bodyPr/>
          <a:lstStyle/>
          <a:p>
            <a:pPr eaLnBrk="1" hangingPunct="1"/>
            <a:r>
              <a:rPr lang="en-GB" dirty="0" smtClean="0"/>
              <a:t>Next steps</a:t>
            </a:r>
          </a:p>
        </p:txBody>
      </p:sp>
      <p:sp>
        <p:nvSpPr>
          <p:cNvPr id="512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chemeClr val="bg2"/>
                </a:solidFill>
              </a:rPr>
              <a:t>EMR Expert Group papers are not a statement of Government policy or policy intent</a:t>
            </a:r>
          </a:p>
        </p:txBody>
      </p:sp>
    </p:spTree>
    <p:extLst>
      <p:ext uri="{BB962C8B-B14F-4D97-AF65-F5344CB8AC3E}">
        <p14:creationId xmlns:p14="http://schemas.microsoft.com/office/powerpoint/2010/main" val="4051953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1"/>
          <p:cNvSpPr>
            <a:spLocks noGrp="1"/>
          </p:cNvSpPr>
          <p:nvPr>
            <p:ph type="body" idx="1"/>
          </p:nvPr>
        </p:nvSpPr>
        <p:spPr>
          <a:xfrm>
            <a:off x="181058" y="1556792"/>
            <a:ext cx="8855438" cy="4392513"/>
          </a:xfrm>
        </p:spPr>
        <p:txBody>
          <a:bodyPr/>
          <a:lstStyle/>
          <a:p>
            <a:pPr eaLnBrk="1" hangingPunct="1">
              <a:buFontTx/>
              <a:buNone/>
            </a:pPr>
            <a:r>
              <a:rPr lang="en-GB" sz="2000" b="1" dirty="0" smtClean="0"/>
              <a:t>Aims</a:t>
            </a:r>
          </a:p>
          <a:p>
            <a:pPr eaLnBrk="1" hangingPunct="1">
              <a:spcBef>
                <a:spcPts val="0"/>
              </a:spcBef>
            </a:pPr>
            <a:r>
              <a:rPr lang="en-GB" sz="2000" dirty="0" smtClean="0"/>
              <a:t>Run through Allocation Methodology for Renewables published yesterday</a:t>
            </a:r>
          </a:p>
          <a:p>
            <a:pPr eaLnBrk="1" hangingPunct="1">
              <a:spcBef>
                <a:spcPts val="0"/>
              </a:spcBef>
            </a:pPr>
            <a:r>
              <a:rPr lang="en-GB" sz="2000" dirty="0" smtClean="0"/>
              <a:t>Seek views on policy positions – particularly Capacity Adjustment, Substantial Financial Commitment Milestone, and Phasing</a:t>
            </a:r>
          </a:p>
          <a:p>
            <a:pPr eaLnBrk="1" hangingPunct="1"/>
            <a:r>
              <a:rPr lang="en-GB" sz="2000" dirty="0" smtClean="0"/>
              <a:t>Outline timetable for next steps</a:t>
            </a:r>
          </a:p>
          <a:p>
            <a:pPr marL="0" indent="0" eaLnBrk="1" hangingPunct="1">
              <a:buNone/>
            </a:pPr>
            <a:endParaRPr lang="en-GB" sz="2000" dirty="0" smtClean="0"/>
          </a:p>
          <a:p>
            <a:pPr marL="0" indent="0" eaLnBrk="1" hangingPunct="1">
              <a:buNone/>
            </a:pPr>
            <a:r>
              <a:rPr lang="en-GB" sz="2000" b="1" dirty="0" smtClean="0"/>
              <a:t>Background</a:t>
            </a:r>
            <a:endParaRPr lang="en-GB" sz="2000" dirty="0" smtClean="0"/>
          </a:p>
          <a:p>
            <a:pPr eaLnBrk="1" hangingPunct="1"/>
            <a:r>
              <a:rPr lang="en-GB" sz="2000" dirty="0" smtClean="0"/>
              <a:t>We have yesterday published our Allocation Methodology for Renewables.  We will be inviting views over the summer.  This will inform drafting of secondary legislation and subsequent consultation.</a:t>
            </a:r>
            <a:endParaRPr lang="en-GB" sz="2400" b="1" dirty="0" smtClean="0"/>
          </a:p>
        </p:txBody>
      </p:sp>
      <p:sp>
        <p:nvSpPr>
          <p:cNvPr id="5123" name="Title 2"/>
          <p:cNvSpPr>
            <a:spLocks noGrp="1"/>
          </p:cNvSpPr>
          <p:nvPr>
            <p:ph type="title"/>
          </p:nvPr>
        </p:nvSpPr>
        <p:spPr>
          <a:xfrm>
            <a:off x="179388" y="116632"/>
            <a:ext cx="5400675" cy="504825"/>
          </a:xfrm>
        </p:spPr>
        <p:txBody>
          <a:bodyPr/>
          <a:lstStyle/>
          <a:p>
            <a:pPr eaLnBrk="1" hangingPunct="1"/>
            <a:r>
              <a:rPr lang="en-GB" dirty="0" smtClean="0"/>
              <a:t>Aims of the session &amp; background</a:t>
            </a:r>
          </a:p>
        </p:txBody>
      </p:sp>
      <p:sp>
        <p:nvSpPr>
          <p:cNvPr id="512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chemeClr val="bg2"/>
                </a:solidFill>
              </a:rPr>
              <a:t>EMR Expert Group papers are not a statement of Government policy or policy intent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389" y="116632"/>
            <a:ext cx="7128915" cy="504825"/>
          </a:xfrm>
        </p:spPr>
        <p:txBody>
          <a:bodyPr/>
          <a:lstStyle/>
          <a:p>
            <a:r>
              <a:rPr lang="en-GB" dirty="0" smtClean="0"/>
              <a:t>Overview of Application to Commissioning Process</a:t>
            </a:r>
            <a:endParaRPr lang="en-GB" dirty="0"/>
          </a:p>
        </p:txBody>
      </p:sp>
      <p:sp>
        <p:nvSpPr>
          <p:cNvPr id="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chemeClr val="bg2"/>
                </a:solidFill>
              </a:rPr>
              <a:t>EMR Expert Group papers are not a statement of Government policy or policy intent</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6114" y="2273703"/>
            <a:ext cx="8331650" cy="29590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1"/>
          <p:cNvSpPr>
            <a:spLocks noGrp="1"/>
          </p:cNvSpPr>
          <p:nvPr>
            <p:ph type="body" idx="1"/>
          </p:nvPr>
        </p:nvSpPr>
        <p:spPr>
          <a:xfrm>
            <a:off x="181058" y="1556792"/>
            <a:ext cx="8855438" cy="4751933"/>
          </a:xfrm>
        </p:spPr>
        <p:txBody>
          <a:bodyPr/>
          <a:lstStyle/>
          <a:p>
            <a:r>
              <a:rPr lang="en-GB" sz="2000" dirty="0"/>
              <a:t>The Allocation Methodology for Renewables document is not:</a:t>
            </a:r>
          </a:p>
          <a:p>
            <a:pPr lvl="1"/>
            <a:r>
              <a:rPr lang="en-GB" sz="2000" dirty="0"/>
              <a:t>intended to be a full statement of the governance arrangements operating between Government and the Delivery Body and the CfD Counterparty respectively</a:t>
            </a:r>
            <a:r>
              <a:rPr lang="en-GB" sz="2000" dirty="0" smtClean="0"/>
              <a:t>;</a:t>
            </a:r>
            <a:endParaRPr lang="en-GB" sz="2000" dirty="0"/>
          </a:p>
          <a:p>
            <a:pPr lvl="1"/>
            <a:r>
              <a:rPr lang="en-GB" sz="2000" dirty="0"/>
              <a:t>Nor does it set out arrangements which apply for generators in Northern Ireland</a:t>
            </a:r>
            <a:r>
              <a:rPr lang="en-GB" sz="2000" dirty="0" smtClean="0"/>
              <a:t>.</a:t>
            </a:r>
          </a:p>
          <a:p>
            <a:pPr lvl="1"/>
            <a:endParaRPr lang="en-GB" sz="2000" dirty="0"/>
          </a:p>
          <a:p>
            <a:r>
              <a:rPr lang="en-GB" sz="2000" dirty="0" smtClean="0"/>
              <a:t>Key </a:t>
            </a:r>
            <a:r>
              <a:rPr lang="en-GB" sz="2000" dirty="0"/>
              <a:t>changes in this document:</a:t>
            </a:r>
          </a:p>
          <a:p>
            <a:pPr lvl="1"/>
            <a:r>
              <a:rPr lang="en-GB" sz="2000" dirty="0" smtClean="0"/>
              <a:t>time-periods for TCWs and LSDs for </a:t>
            </a:r>
            <a:r>
              <a:rPr lang="en-GB" sz="2000" dirty="0"/>
              <a:t>each </a:t>
            </a:r>
            <a:r>
              <a:rPr lang="en-GB" sz="2000" dirty="0" smtClean="0"/>
              <a:t>technology;</a:t>
            </a:r>
            <a:endParaRPr lang="en-GB" sz="2000" dirty="0"/>
          </a:p>
          <a:p>
            <a:pPr lvl="1"/>
            <a:r>
              <a:rPr lang="en-GB" sz="2000" dirty="0" smtClean="0"/>
              <a:t>greater </a:t>
            </a:r>
            <a:r>
              <a:rPr lang="en-GB" sz="2000" dirty="0"/>
              <a:t>flexibility </a:t>
            </a:r>
            <a:r>
              <a:rPr lang="en-GB" sz="2000" dirty="0" smtClean="0"/>
              <a:t>to </a:t>
            </a:r>
            <a:r>
              <a:rPr lang="en-GB" sz="2000" dirty="0"/>
              <a:t>adjust </a:t>
            </a:r>
            <a:r>
              <a:rPr lang="en-GB" sz="2000" dirty="0" smtClean="0"/>
              <a:t>capacity </a:t>
            </a:r>
            <a:r>
              <a:rPr lang="en-GB" sz="2000" dirty="0"/>
              <a:t>of </a:t>
            </a:r>
            <a:r>
              <a:rPr lang="en-GB" sz="2000" dirty="0" smtClean="0"/>
              <a:t>project </a:t>
            </a:r>
            <a:r>
              <a:rPr lang="en-GB" sz="2000" dirty="0"/>
              <a:t>after securing a CfD; </a:t>
            </a:r>
          </a:p>
          <a:p>
            <a:pPr lvl="1"/>
            <a:r>
              <a:rPr lang="en-GB" sz="2000" dirty="0" smtClean="0"/>
              <a:t>approach </a:t>
            </a:r>
            <a:r>
              <a:rPr lang="en-GB" sz="2000" dirty="0"/>
              <a:t>to phased </a:t>
            </a:r>
            <a:r>
              <a:rPr lang="en-GB" sz="2000" dirty="0" smtClean="0"/>
              <a:t>projects; </a:t>
            </a:r>
            <a:r>
              <a:rPr lang="en-GB" sz="2000" dirty="0"/>
              <a:t>and</a:t>
            </a:r>
          </a:p>
          <a:p>
            <a:pPr lvl="1"/>
            <a:r>
              <a:rPr lang="en-GB" sz="2000" dirty="0" smtClean="0"/>
              <a:t>Inclusion of an </a:t>
            </a:r>
            <a:r>
              <a:rPr lang="en-GB" sz="2000" dirty="0"/>
              <a:t>eligibility criterion </a:t>
            </a:r>
            <a:r>
              <a:rPr lang="en-GB" sz="2000" dirty="0" smtClean="0"/>
              <a:t>to have an approved supply </a:t>
            </a:r>
            <a:r>
              <a:rPr lang="en-GB" sz="2000" dirty="0"/>
              <a:t>chain </a:t>
            </a:r>
            <a:r>
              <a:rPr lang="en-GB" sz="2000" dirty="0" smtClean="0"/>
              <a:t>plan. </a:t>
            </a:r>
            <a:endParaRPr lang="en-GB" sz="2000" dirty="0"/>
          </a:p>
          <a:p>
            <a:endParaRPr lang="en-GB" sz="2000" dirty="0" smtClean="0"/>
          </a:p>
        </p:txBody>
      </p:sp>
      <p:sp>
        <p:nvSpPr>
          <p:cNvPr id="5123" name="Title 2"/>
          <p:cNvSpPr>
            <a:spLocks noGrp="1"/>
          </p:cNvSpPr>
          <p:nvPr>
            <p:ph type="title"/>
          </p:nvPr>
        </p:nvSpPr>
        <p:spPr>
          <a:xfrm>
            <a:off x="179388" y="116632"/>
            <a:ext cx="7128916" cy="504825"/>
          </a:xfrm>
        </p:spPr>
        <p:txBody>
          <a:bodyPr/>
          <a:lstStyle/>
          <a:p>
            <a:pPr eaLnBrk="1" hangingPunct="1"/>
            <a:r>
              <a:rPr lang="en-GB" dirty="0" smtClean="0"/>
              <a:t>Introduction</a:t>
            </a:r>
          </a:p>
        </p:txBody>
      </p:sp>
      <p:sp>
        <p:nvSpPr>
          <p:cNvPr id="512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chemeClr val="bg2"/>
                </a:solidFill>
              </a:rPr>
              <a:t>EMR Expert Group papers are not a statement of Government policy or policy intent</a:t>
            </a:r>
          </a:p>
        </p:txBody>
      </p:sp>
    </p:spTree>
    <p:extLst>
      <p:ext uri="{BB962C8B-B14F-4D97-AF65-F5344CB8AC3E}">
        <p14:creationId xmlns:p14="http://schemas.microsoft.com/office/powerpoint/2010/main" val="1061536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1"/>
          <p:cNvSpPr>
            <a:spLocks noGrp="1"/>
          </p:cNvSpPr>
          <p:nvPr>
            <p:ph type="body" idx="1"/>
          </p:nvPr>
        </p:nvSpPr>
        <p:spPr>
          <a:xfrm>
            <a:off x="181058" y="1556792"/>
            <a:ext cx="8855438" cy="4608512"/>
          </a:xfrm>
        </p:spPr>
        <p:txBody>
          <a:bodyPr/>
          <a:lstStyle/>
          <a:p>
            <a:r>
              <a:rPr lang="en-GB" sz="1800" dirty="0"/>
              <a:t>List of eligibility criteria</a:t>
            </a:r>
            <a:r>
              <a:rPr lang="en-GB" sz="1800" dirty="0" smtClean="0"/>
              <a:t>:</a:t>
            </a:r>
          </a:p>
          <a:p>
            <a:endParaRPr lang="en-GB" sz="1800" dirty="0"/>
          </a:p>
          <a:p>
            <a:pPr lvl="1"/>
            <a:r>
              <a:rPr lang="en-GB" sz="1800" dirty="0"/>
              <a:t>The project is for a qualifying form of low carbon generation (see Annex A);</a:t>
            </a:r>
          </a:p>
          <a:p>
            <a:pPr lvl="1"/>
            <a:r>
              <a:rPr lang="en-GB" sz="1800" dirty="0"/>
              <a:t>Planning Permission or Development Consent, plus Crown Estates Agreement for Lease where applicable, have been secured;</a:t>
            </a:r>
          </a:p>
          <a:p>
            <a:pPr lvl="1"/>
            <a:r>
              <a:rPr lang="en-GB" sz="1800" dirty="0"/>
              <a:t>A Grid Connection Offer has been accepted;</a:t>
            </a:r>
          </a:p>
          <a:p>
            <a:pPr lvl="1"/>
            <a:r>
              <a:rPr lang="en-GB" sz="1800" dirty="0"/>
              <a:t>Evidence that applicant is validly incorporated under the laws of the jurisdiction in which it is </a:t>
            </a:r>
            <a:r>
              <a:rPr lang="en-GB" sz="1800" dirty="0" smtClean="0"/>
              <a:t>incorporated;</a:t>
            </a:r>
            <a:endParaRPr lang="en-GB" sz="1800" dirty="0"/>
          </a:p>
          <a:p>
            <a:pPr lvl="1"/>
            <a:r>
              <a:rPr lang="en-GB" sz="1800" dirty="0"/>
              <a:t>Evidence (in the form of a certificate from Government) that a company’s supply chain plan meets the eligibility condition that the project has a valid supply chain plan; and </a:t>
            </a:r>
          </a:p>
          <a:p>
            <a:pPr lvl="1"/>
            <a:r>
              <a:rPr lang="en-GB" sz="1800" dirty="0"/>
              <a:t>Supporting Information that enables the CfD to be drafted. </a:t>
            </a:r>
            <a:r>
              <a:rPr lang="en-GB" sz="1800" dirty="0" smtClean="0"/>
              <a:t> </a:t>
            </a:r>
            <a:endParaRPr lang="en-GB" sz="1800" dirty="0"/>
          </a:p>
          <a:p>
            <a:pPr marL="0" indent="0" eaLnBrk="1" hangingPunct="1">
              <a:spcAft>
                <a:spcPts val="1200"/>
              </a:spcAft>
              <a:buNone/>
            </a:pPr>
            <a:endParaRPr lang="en-GB" sz="1800" dirty="0" smtClean="0"/>
          </a:p>
          <a:p>
            <a:pPr eaLnBrk="1" hangingPunct="1">
              <a:spcAft>
                <a:spcPts val="1200"/>
              </a:spcAft>
            </a:pPr>
            <a:endParaRPr lang="en-GB" sz="2000" dirty="0" smtClean="0"/>
          </a:p>
          <a:p>
            <a:pPr eaLnBrk="1" hangingPunct="1"/>
            <a:endParaRPr lang="en-GB" sz="2000" dirty="0" smtClean="0"/>
          </a:p>
        </p:txBody>
      </p:sp>
      <p:sp>
        <p:nvSpPr>
          <p:cNvPr id="5123" name="Title 2"/>
          <p:cNvSpPr>
            <a:spLocks noGrp="1"/>
          </p:cNvSpPr>
          <p:nvPr>
            <p:ph type="title"/>
          </p:nvPr>
        </p:nvSpPr>
        <p:spPr>
          <a:xfrm>
            <a:off x="179388" y="116632"/>
            <a:ext cx="5400675" cy="504825"/>
          </a:xfrm>
        </p:spPr>
        <p:txBody>
          <a:bodyPr/>
          <a:lstStyle/>
          <a:p>
            <a:pPr eaLnBrk="1" hangingPunct="1"/>
            <a:r>
              <a:rPr lang="en-GB" dirty="0" smtClean="0"/>
              <a:t>Eligibility Criteria</a:t>
            </a:r>
          </a:p>
        </p:txBody>
      </p:sp>
      <p:sp>
        <p:nvSpPr>
          <p:cNvPr id="512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chemeClr val="bg2"/>
                </a:solidFill>
              </a:rPr>
              <a:t>EMR Expert Group papers are not a statement of Government policy or policy intent</a:t>
            </a:r>
          </a:p>
        </p:txBody>
      </p:sp>
    </p:spTree>
    <p:extLst>
      <p:ext uri="{BB962C8B-B14F-4D97-AF65-F5344CB8AC3E}">
        <p14:creationId xmlns:p14="http://schemas.microsoft.com/office/powerpoint/2010/main" val="2691300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1"/>
          <p:cNvSpPr>
            <a:spLocks noGrp="1"/>
          </p:cNvSpPr>
          <p:nvPr>
            <p:ph type="body" idx="1"/>
          </p:nvPr>
        </p:nvSpPr>
        <p:spPr>
          <a:xfrm>
            <a:off x="181058" y="1556792"/>
            <a:ext cx="8855438" cy="4608512"/>
          </a:xfrm>
        </p:spPr>
        <p:txBody>
          <a:bodyPr/>
          <a:lstStyle/>
          <a:p>
            <a:pPr marL="0" indent="0" eaLnBrk="1" hangingPunct="1">
              <a:spcAft>
                <a:spcPts val="1200"/>
              </a:spcAft>
              <a:buNone/>
            </a:pPr>
            <a:endParaRPr lang="en-GB" sz="2000" dirty="0" smtClean="0"/>
          </a:p>
          <a:p>
            <a:pPr eaLnBrk="1" hangingPunct="1"/>
            <a:endParaRPr lang="en-GB" sz="2000" dirty="0" smtClean="0"/>
          </a:p>
        </p:txBody>
      </p:sp>
      <p:sp>
        <p:nvSpPr>
          <p:cNvPr id="5123" name="Title 2"/>
          <p:cNvSpPr>
            <a:spLocks noGrp="1"/>
          </p:cNvSpPr>
          <p:nvPr>
            <p:ph type="title"/>
          </p:nvPr>
        </p:nvSpPr>
        <p:spPr>
          <a:xfrm>
            <a:off x="179388" y="116632"/>
            <a:ext cx="5400675" cy="504825"/>
          </a:xfrm>
        </p:spPr>
        <p:txBody>
          <a:bodyPr/>
          <a:lstStyle/>
          <a:p>
            <a:pPr eaLnBrk="1" hangingPunct="1"/>
            <a:r>
              <a:rPr lang="en-GB" dirty="0" smtClean="0"/>
              <a:t>First Come, First Served</a:t>
            </a:r>
          </a:p>
        </p:txBody>
      </p:sp>
      <p:sp>
        <p:nvSpPr>
          <p:cNvPr id="512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chemeClr val="bg2"/>
                </a:solidFill>
              </a:rPr>
              <a:t>EMR Expert Group papers are not a statement of Government policy or policy intent</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84784"/>
            <a:ext cx="8136904" cy="4759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0468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1"/>
          <p:cNvSpPr>
            <a:spLocks noGrp="1"/>
          </p:cNvSpPr>
          <p:nvPr>
            <p:ph type="body" idx="1"/>
          </p:nvPr>
        </p:nvSpPr>
        <p:spPr>
          <a:xfrm>
            <a:off x="181058" y="1556792"/>
            <a:ext cx="8855438" cy="4608512"/>
          </a:xfrm>
        </p:spPr>
        <p:txBody>
          <a:bodyPr/>
          <a:lstStyle/>
          <a:p>
            <a:pPr marL="0" indent="0" eaLnBrk="1" hangingPunct="1">
              <a:spcAft>
                <a:spcPts val="1200"/>
              </a:spcAft>
              <a:buNone/>
            </a:pPr>
            <a:endParaRPr lang="en-GB" sz="1800" dirty="0" smtClean="0"/>
          </a:p>
          <a:p>
            <a:pPr eaLnBrk="1" hangingPunct="1">
              <a:spcAft>
                <a:spcPts val="1200"/>
              </a:spcAft>
            </a:pPr>
            <a:endParaRPr lang="en-GB" sz="2000" dirty="0" smtClean="0"/>
          </a:p>
          <a:p>
            <a:pPr eaLnBrk="1" hangingPunct="1"/>
            <a:endParaRPr lang="en-GB" sz="2000" dirty="0" smtClean="0"/>
          </a:p>
        </p:txBody>
      </p:sp>
      <p:sp>
        <p:nvSpPr>
          <p:cNvPr id="5123" name="Title 2"/>
          <p:cNvSpPr>
            <a:spLocks noGrp="1"/>
          </p:cNvSpPr>
          <p:nvPr>
            <p:ph type="title"/>
          </p:nvPr>
        </p:nvSpPr>
        <p:spPr>
          <a:xfrm>
            <a:off x="179388" y="116632"/>
            <a:ext cx="5400675" cy="504825"/>
          </a:xfrm>
        </p:spPr>
        <p:txBody>
          <a:bodyPr/>
          <a:lstStyle/>
          <a:p>
            <a:pPr eaLnBrk="1" hangingPunct="1"/>
            <a:r>
              <a:rPr lang="en-GB" dirty="0" smtClean="0"/>
              <a:t>Allocation Rounds</a:t>
            </a:r>
          </a:p>
        </p:txBody>
      </p:sp>
      <p:sp>
        <p:nvSpPr>
          <p:cNvPr id="512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chemeClr val="bg2"/>
                </a:solidFill>
              </a:rPr>
              <a:t>EMR Expert Group papers are not a statement of Government policy or policy intent</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527" y="1449641"/>
            <a:ext cx="8255929" cy="4843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046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1"/>
          <p:cNvSpPr>
            <a:spLocks noGrp="1"/>
          </p:cNvSpPr>
          <p:nvPr>
            <p:ph type="body" idx="1"/>
          </p:nvPr>
        </p:nvSpPr>
        <p:spPr>
          <a:xfrm>
            <a:off x="181058" y="1556792"/>
            <a:ext cx="8855438" cy="4608512"/>
          </a:xfrm>
        </p:spPr>
        <p:txBody>
          <a:bodyPr/>
          <a:lstStyle/>
          <a:p>
            <a:r>
              <a:rPr lang="en-GB" sz="1800" dirty="0"/>
              <a:t>Propose to allow developers to demonstrate that they have made a substantive financial commitment by providing evidence they have </a:t>
            </a:r>
            <a:endParaRPr lang="en-GB" sz="1800" dirty="0" smtClean="0"/>
          </a:p>
          <a:p>
            <a:pPr lvl="1"/>
            <a:r>
              <a:rPr lang="en-GB" sz="1800" dirty="0" smtClean="0"/>
              <a:t>(</a:t>
            </a:r>
            <a:r>
              <a:rPr lang="en-GB" sz="1800" dirty="0" err="1" smtClean="0"/>
              <a:t>i</a:t>
            </a:r>
            <a:r>
              <a:rPr lang="en-GB" sz="1800" dirty="0" smtClean="0"/>
              <a:t>) spent </a:t>
            </a:r>
            <a:r>
              <a:rPr lang="en-GB" sz="1800" dirty="0"/>
              <a:t>a (technology-specific) percentage of overall costs </a:t>
            </a:r>
            <a:r>
              <a:rPr lang="en-GB" sz="1800" dirty="0" smtClean="0"/>
              <a:t>of project; </a:t>
            </a:r>
            <a:r>
              <a:rPr lang="en-GB" sz="1800" dirty="0"/>
              <a:t>or </a:t>
            </a:r>
            <a:endParaRPr lang="en-GB" sz="1800" dirty="0" smtClean="0"/>
          </a:p>
          <a:p>
            <a:pPr lvl="1"/>
            <a:r>
              <a:rPr lang="en-GB" sz="1800" dirty="0" smtClean="0"/>
              <a:t>(ii) signed (technology-specific) contracts,</a:t>
            </a:r>
            <a:r>
              <a:rPr lang="en-GB" sz="1800" dirty="0"/>
              <a:t> </a:t>
            </a:r>
            <a:endParaRPr lang="en-GB" sz="1800" dirty="0" smtClean="0"/>
          </a:p>
          <a:p>
            <a:pPr marL="360363" indent="0">
              <a:buNone/>
            </a:pPr>
            <a:r>
              <a:rPr lang="en-GB" sz="1800" dirty="0" smtClean="0"/>
              <a:t>by </a:t>
            </a:r>
            <a:r>
              <a:rPr lang="en-GB" sz="1800" dirty="0"/>
              <a:t>the milestone date</a:t>
            </a:r>
            <a:r>
              <a:rPr lang="en-GB" sz="1800" dirty="0" smtClean="0"/>
              <a:t>.</a:t>
            </a:r>
            <a:endParaRPr lang="en-GB" sz="1800" dirty="0"/>
          </a:p>
          <a:p>
            <a:r>
              <a:rPr lang="en-GB" sz="1800" dirty="0"/>
              <a:t>Further work needed in Collaborative Development stage to check proposals </a:t>
            </a:r>
            <a:r>
              <a:rPr lang="en-GB" sz="1800" dirty="0" smtClean="0"/>
              <a:t>in Annex </a:t>
            </a:r>
            <a:r>
              <a:rPr lang="en-GB" sz="1800" dirty="0"/>
              <a:t>C </a:t>
            </a:r>
            <a:r>
              <a:rPr lang="en-GB" sz="1800" dirty="0" smtClean="0"/>
              <a:t>and </a:t>
            </a:r>
            <a:r>
              <a:rPr lang="en-GB" sz="1800" dirty="0"/>
              <a:t>identify appropriate technology specific spend.</a:t>
            </a:r>
          </a:p>
          <a:p>
            <a:pPr marL="0" indent="0" eaLnBrk="1" hangingPunct="1">
              <a:spcAft>
                <a:spcPts val="1200"/>
              </a:spcAft>
              <a:buNone/>
            </a:pPr>
            <a:endParaRPr lang="en-GB" sz="1800" dirty="0" smtClean="0"/>
          </a:p>
          <a:p>
            <a:pPr eaLnBrk="1" hangingPunct="1">
              <a:spcAft>
                <a:spcPts val="1200"/>
              </a:spcAft>
            </a:pPr>
            <a:endParaRPr lang="en-GB" sz="2000" dirty="0" smtClean="0"/>
          </a:p>
          <a:p>
            <a:pPr eaLnBrk="1" hangingPunct="1"/>
            <a:endParaRPr lang="en-GB" sz="2000" dirty="0" smtClean="0"/>
          </a:p>
        </p:txBody>
      </p:sp>
      <p:sp>
        <p:nvSpPr>
          <p:cNvPr id="5123" name="Title 2"/>
          <p:cNvSpPr>
            <a:spLocks noGrp="1"/>
          </p:cNvSpPr>
          <p:nvPr>
            <p:ph type="title"/>
          </p:nvPr>
        </p:nvSpPr>
        <p:spPr>
          <a:xfrm>
            <a:off x="179388" y="116632"/>
            <a:ext cx="7128916" cy="504825"/>
          </a:xfrm>
        </p:spPr>
        <p:txBody>
          <a:bodyPr/>
          <a:lstStyle/>
          <a:p>
            <a:pPr eaLnBrk="1" hangingPunct="1"/>
            <a:r>
              <a:rPr lang="en-GB" dirty="0" smtClean="0"/>
              <a:t>Substantive Financial Commitment Milestone</a:t>
            </a:r>
          </a:p>
        </p:txBody>
      </p:sp>
      <p:sp>
        <p:nvSpPr>
          <p:cNvPr id="512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chemeClr val="bg2"/>
                </a:solidFill>
              </a:rPr>
              <a:t>EMR Expert Group papers are not a statement of Government policy or policy intent</a:t>
            </a:r>
          </a:p>
        </p:txBody>
      </p:sp>
    </p:spTree>
    <p:extLst>
      <p:ext uri="{BB962C8B-B14F-4D97-AF65-F5344CB8AC3E}">
        <p14:creationId xmlns:p14="http://schemas.microsoft.com/office/powerpoint/2010/main" val="3350468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2"/>
          <p:cNvSpPr>
            <a:spLocks noGrp="1"/>
          </p:cNvSpPr>
          <p:nvPr>
            <p:ph type="title"/>
          </p:nvPr>
        </p:nvSpPr>
        <p:spPr>
          <a:xfrm>
            <a:off x="179388" y="116632"/>
            <a:ext cx="7200924" cy="504825"/>
          </a:xfrm>
        </p:spPr>
        <p:txBody>
          <a:bodyPr/>
          <a:lstStyle/>
          <a:p>
            <a:pPr eaLnBrk="1" hangingPunct="1"/>
            <a:r>
              <a:rPr lang="en-GB" dirty="0" smtClean="0"/>
              <a:t>Target Commissioning Windows and Longstop Dates</a:t>
            </a:r>
          </a:p>
        </p:txBody>
      </p:sp>
      <p:sp>
        <p:nvSpPr>
          <p:cNvPr id="5124" name="Rectangle 3"/>
          <p:cNvSpPr>
            <a:spLocks noChangeArrowheads="1"/>
          </p:cNvSpPr>
          <p:nvPr/>
        </p:nvSpPr>
        <p:spPr bwMode="auto">
          <a:xfrm>
            <a:off x="179389" y="6308725"/>
            <a:ext cx="8785100" cy="276999"/>
          </a:xfrm>
          <a:prstGeom prst="rect">
            <a:avLst/>
          </a:prstGeom>
          <a:noFill/>
          <a:ln w="9525">
            <a:noFill/>
            <a:miter lim="800000"/>
            <a:headEnd/>
            <a:tailEnd/>
          </a:ln>
        </p:spPr>
        <p:txBody>
          <a:bodyPr wrap="square">
            <a:spAutoFit/>
          </a:bodyPr>
          <a:lstStyle/>
          <a:p>
            <a:pPr algn="ctr"/>
            <a:r>
              <a:rPr lang="en-GB" sz="1200" dirty="0">
                <a:solidFill>
                  <a:schemeClr val="bg2"/>
                </a:solidFill>
              </a:rPr>
              <a:t>EMR Expert Group papers are not a statement of Government policy or policy intent</a:t>
            </a:r>
          </a:p>
        </p:txBody>
      </p:sp>
      <p:graphicFrame>
        <p:nvGraphicFramePr>
          <p:cNvPr id="2" name="Table 1"/>
          <p:cNvGraphicFramePr>
            <a:graphicFrameLocks noGrp="1"/>
          </p:cNvGraphicFramePr>
          <p:nvPr>
            <p:extLst>
              <p:ext uri="{D42A27DB-BD31-4B8C-83A1-F6EECF244321}">
                <p14:modId xmlns:p14="http://schemas.microsoft.com/office/powerpoint/2010/main" val="3563928970"/>
              </p:ext>
            </p:extLst>
          </p:nvPr>
        </p:nvGraphicFramePr>
        <p:xfrm>
          <a:off x="683568" y="1592622"/>
          <a:ext cx="7560840" cy="4716103"/>
        </p:xfrm>
        <a:graphic>
          <a:graphicData uri="http://schemas.openxmlformats.org/drawingml/2006/table">
            <a:tbl>
              <a:tblPr firstRow="1" firstCol="1" lastRow="1" lastCol="1" bandRow="1" bandCol="1"/>
              <a:tblGrid>
                <a:gridCol w="3672408"/>
                <a:gridCol w="1944216"/>
                <a:gridCol w="1944216"/>
              </a:tblGrid>
              <a:tr h="277453">
                <a:tc>
                  <a:txBody>
                    <a:bodyPr/>
                    <a:lstStyle/>
                    <a:p>
                      <a:pPr marL="90170">
                        <a:spcBef>
                          <a:spcPts val="0"/>
                        </a:spcBef>
                        <a:spcAft>
                          <a:spcPts val="0"/>
                        </a:spcAft>
                      </a:pPr>
                      <a:endParaRPr lang="en-GB" sz="1000" dirty="0">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dirty="0" smtClean="0">
                          <a:effectLst/>
                          <a:latin typeface="+mn-lt"/>
                          <a:ea typeface="Times New Roman"/>
                        </a:rPr>
                        <a:t>Target Commissioning Window</a:t>
                      </a:r>
                      <a:endParaRPr lang="en-GB" sz="1000" dirty="0">
                        <a:effectLst/>
                        <a:latin typeface="+mn-lt"/>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dirty="0" smtClean="0">
                          <a:effectLst/>
                          <a:latin typeface="+mn-lt"/>
                          <a:ea typeface="Times New Roman"/>
                        </a:rPr>
                        <a:t>Longstop Date</a:t>
                      </a:r>
                      <a:endParaRPr lang="en-GB" sz="1000" dirty="0">
                        <a:effectLst/>
                        <a:latin typeface="+mn-lt"/>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77453">
                <a:tc>
                  <a:txBody>
                    <a:bodyPr/>
                    <a:lstStyle/>
                    <a:p>
                      <a:pPr marL="90170">
                        <a:spcBef>
                          <a:spcPts val="0"/>
                        </a:spcBef>
                        <a:spcAft>
                          <a:spcPts val="0"/>
                        </a:spcAft>
                      </a:pPr>
                      <a:r>
                        <a:rPr lang="en-GB" sz="1000" dirty="0">
                          <a:effectLst/>
                          <a:latin typeface="Arial"/>
                          <a:ea typeface="Times New Roman"/>
                          <a:cs typeface="Arial"/>
                        </a:rPr>
                        <a:t>Advanced Conversion Technology (ACT) (with or without CHP)</a:t>
                      </a:r>
                      <a:endParaRPr lang="en-GB" sz="1000" dirty="0">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kern="1200" dirty="0">
                          <a:solidFill>
                            <a:srgbClr val="000000"/>
                          </a:solidFill>
                          <a:effectLst/>
                          <a:latin typeface="Arial"/>
                          <a:ea typeface="Times New Roman"/>
                        </a:rPr>
                        <a:t>1</a:t>
                      </a:r>
                      <a:endParaRPr lang="en-GB" sz="1000" dirty="0">
                        <a:effectLst/>
                        <a:latin typeface="Times New Roman"/>
                        <a:ea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kern="1200" dirty="0">
                          <a:solidFill>
                            <a:srgbClr val="000000"/>
                          </a:solidFill>
                          <a:effectLst/>
                          <a:latin typeface="Arial"/>
                          <a:ea typeface="Times New Roman"/>
                        </a:rPr>
                        <a:t>1</a:t>
                      </a:r>
                      <a:endParaRPr lang="en-GB" sz="1000" dirty="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77453">
                <a:tc>
                  <a:txBody>
                    <a:bodyPr/>
                    <a:lstStyle/>
                    <a:p>
                      <a:pPr marL="90170">
                        <a:spcBef>
                          <a:spcPts val="0"/>
                        </a:spcBef>
                        <a:spcAft>
                          <a:spcPts val="0"/>
                        </a:spcAft>
                      </a:pPr>
                      <a:r>
                        <a:rPr lang="en-GB" sz="1000">
                          <a:effectLst/>
                          <a:latin typeface="Arial"/>
                          <a:ea typeface="Times New Roman"/>
                          <a:cs typeface="Arial"/>
                        </a:rPr>
                        <a:t>Anaerobic Digestion (with or without CHP)</a:t>
                      </a:r>
                      <a:endParaRPr lang="en-GB" sz="1000">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kern="1200" dirty="0">
                          <a:solidFill>
                            <a:srgbClr val="000000"/>
                          </a:solidFill>
                          <a:effectLst/>
                          <a:latin typeface="Arial"/>
                          <a:ea typeface="Times New Roman"/>
                        </a:rPr>
                        <a:t>1</a:t>
                      </a:r>
                      <a:endParaRPr lang="en-GB" sz="1000" dirty="0">
                        <a:effectLst/>
                        <a:latin typeface="Times New Roman"/>
                        <a:ea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kern="1200" dirty="0">
                          <a:solidFill>
                            <a:srgbClr val="000000"/>
                          </a:solidFill>
                          <a:effectLst/>
                          <a:latin typeface="Arial"/>
                          <a:ea typeface="Times New Roman"/>
                        </a:rPr>
                        <a:t>1</a:t>
                      </a:r>
                      <a:endParaRPr lang="en-GB" sz="1000" dirty="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77453">
                <a:tc>
                  <a:txBody>
                    <a:bodyPr/>
                    <a:lstStyle/>
                    <a:p>
                      <a:pPr marL="71755" marR="71755">
                        <a:spcBef>
                          <a:spcPts val="0"/>
                        </a:spcBef>
                        <a:spcAft>
                          <a:spcPts val="0"/>
                        </a:spcAft>
                      </a:pPr>
                      <a:r>
                        <a:rPr lang="en-GB" sz="1000" b="0">
                          <a:effectLst/>
                          <a:latin typeface="Arial"/>
                          <a:ea typeface="Times New Roman"/>
                          <a:cs typeface="Arial"/>
                        </a:rPr>
                        <a:t>Biomass Conversion</a:t>
                      </a:r>
                      <a:endParaRPr lang="en-GB" sz="1000" b="1">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dirty="0">
                          <a:effectLst/>
                          <a:latin typeface="Arial"/>
                          <a:ea typeface="Times New Roman"/>
                          <a:cs typeface="Arial"/>
                        </a:rPr>
                        <a:t>1</a:t>
                      </a:r>
                      <a:endParaRPr lang="en-GB" sz="1000" b="1" dirty="0">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dirty="0">
                          <a:effectLst/>
                          <a:latin typeface="Arial"/>
                          <a:ea typeface="Times New Roman"/>
                          <a:cs typeface="Arial"/>
                        </a:rPr>
                        <a:t>1</a:t>
                      </a:r>
                      <a:endParaRPr lang="en-GB" sz="1000" b="1" dirty="0">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77453">
                <a:tc>
                  <a:txBody>
                    <a:bodyPr/>
                    <a:lstStyle/>
                    <a:p>
                      <a:pPr marL="71755" marR="71755">
                        <a:spcBef>
                          <a:spcPts val="0"/>
                        </a:spcBef>
                        <a:spcAft>
                          <a:spcPts val="0"/>
                        </a:spcAft>
                      </a:pPr>
                      <a:r>
                        <a:rPr lang="en-GB" sz="1000" b="0">
                          <a:effectLst/>
                          <a:latin typeface="Arial"/>
                          <a:ea typeface="Times New Roman"/>
                          <a:cs typeface="Arial"/>
                        </a:rPr>
                        <a:t>Dedicated Biomass (with or without CHP)</a:t>
                      </a:r>
                      <a:endParaRPr lang="en-GB" sz="1000" b="1">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dirty="0">
                          <a:effectLst/>
                          <a:latin typeface="Arial"/>
                          <a:ea typeface="Times New Roman"/>
                          <a:cs typeface="Arial"/>
                        </a:rPr>
                        <a:t>1</a:t>
                      </a:r>
                      <a:endParaRPr lang="en-GB" sz="1000" b="1" dirty="0">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dirty="0">
                          <a:effectLst/>
                          <a:latin typeface="Arial"/>
                          <a:ea typeface="Times New Roman"/>
                          <a:cs typeface="Arial"/>
                        </a:rPr>
                        <a:t>1</a:t>
                      </a:r>
                      <a:endParaRPr lang="en-GB" sz="1000" b="1" dirty="0">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77453">
                <a:tc>
                  <a:txBody>
                    <a:bodyPr/>
                    <a:lstStyle/>
                    <a:p>
                      <a:pPr marL="90170">
                        <a:spcBef>
                          <a:spcPts val="0"/>
                        </a:spcBef>
                        <a:spcAft>
                          <a:spcPts val="0"/>
                        </a:spcAft>
                      </a:pPr>
                      <a:r>
                        <a:rPr lang="en-GB" sz="1000">
                          <a:effectLst/>
                          <a:latin typeface="Arial"/>
                          <a:ea typeface="Times New Roman"/>
                          <a:cs typeface="Arial"/>
                        </a:rPr>
                        <a:t>EfW with CHP</a:t>
                      </a:r>
                      <a:endParaRPr lang="en-GB" sz="1000">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kern="1200">
                          <a:solidFill>
                            <a:srgbClr val="000000"/>
                          </a:solidFill>
                          <a:effectLst/>
                          <a:latin typeface="Arial"/>
                          <a:ea typeface="Times New Roman"/>
                        </a:rPr>
                        <a:t>1</a:t>
                      </a:r>
                      <a:endParaRPr lang="en-GB" sz="1000">
                        <a:effectLst/>
                        <a:latin typeface="Times New Roman"/>
                        <a:ea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kern="1200" dirty="0">
                          <a:solidFill>
                            <a:srgbClr val="000000"/>
                          </a:solidFill>
                          <a:effectLst/>
                          <a:latin typeface="Arial"/>
                          <a:ea typeface="Times New Roman"/>
                        </a:rPr>
                        <a:t>1</a:t>
                      </a:r>
                      <a:endParaRPr lang="en-GB" sz="1000" dirty="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51543">
                <a:tc>
                  <a:txBody>
                    <a:bodyPr/>
                    <a:lstStyle/>
                    <a:p>
                      <a:pPr marL="90170">
                        <a:spcBef>
                          <a:spcPts val="0"/>
                        </a:spcBef>
                        <a:spcAft>
                          <a:spcPts val="0"/>
                        </a:spcAft>
                      </a:pPr>
                      <a:r>
                        <a:rPr lang="en-GB" sz="1000" kern="1200">
                          <a:solidFill>
                            <a:srgbClr val="000000"/>
                          </a:solidFill>
                          <a:effectLst/>
                          <a:latin typeface="Arial"/>
                          <a:ea typeface="Times New Roman"/>
                        </a:rPr>
                        <a:t>Geothermal (with or without CHP)</a:t>
                      </a:r>
                      <a:endParaRPr lang="en-GB" sz="100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kern="1200">
                          <a:solidFill>
                            <a:srgbClr val="000000"/>
                          </a:solidFill>
                          <a:effectLst/>
                          <a:latin typeface="Arial"/>
                          <a:ea typeface="Times New Roman"/>
                          <a:cs typeface="Arial"/>
                        </a:rPr>
                        <a:t>1</a:t>
                      </a:r>
                      <a:endParaRPr lang="en-GB" sz="1000" b="1">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kern="1200" dirty="0">
                          <a:solidFill>
                            <a:srgbClr val="000000"/>
                          </a:solidFill>
                          <a:effectLst/>
                          <a:latin typeface="Arial"/>
                          <a:ea typeface="Times New Roman"/>
                        </a:rPr>
                        <a:t>1</a:t>
                      </a:r>
                      <a:endParaRPr lang="en-GB" sz="1000" dirty="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51543">
                <a:tc>
                  <a:txBody>
                    <a:bodyPr/>
                    <a:lstStyle/>
                    <a:p>
                      <a:pPr marL="90170">
                        <a:spcBef>
                          <a:spcPts val="0"/>
                        </a:spcBef>
                        <a:spcAft>
                          <a:spcPts val="0"/>
                        </a:spcAft>
                      </a:pPr>
                      <a:r>
                        <a:rPr lang="en-GB" sz="1000" kern="1200">
                          <a:solidFill>
                            <a:srgbClr val="000000"/>
                          </a:solidFill>
                          <a:effectLst/>
                          <a:latin typeface="Arial"/>
                          <a:ea typeface="Times New Roman"/>
                        </a:rPr>
                        <a:t>Hydroelectricity</a:t>
                      </a:r>
                      <a:endParaRPr lang="en-GB" sz="100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kern="1200">
                          <a:solidFill>
                            <a:srgbClr val="000000"/>
                          </a:solidFill>
                          <a:effectLst/>
                          <a:latin typeface="Arial"/>
                          <a:ea typeface="Times New Roman"/>
                          <a:cs typeface="Arial"/>
                        </a:rPr>
                        <a:t>1</a:t>
                      </a:r>
                      <a:endParaRPr lang="en-GB" sz="1000" b="1">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kern="1200" dirty="0">
                          <a:solidFill>
                            <a:srgbClr val="000000"/>
                          </a:solidFill>
                          <a:effectLst/>
                          <a:latin typeface="Arial"/>
                          <a:ea typeface="Times New Roman"/>
                        </a:rPr>
                        <a:t>1</a:t>
                      </a:r>
                      <a:endParaRPr lang="en-GB" sz="1000" dirty="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77453">
                <a:tc>
                  <a:txBody>
                    <a:bodyPr/>
                    <a:lstStyle/>
                    <a:p>
                      <a:pPr marL="71755" marR="71755">
                        <a:spcBef>
                          <a:spcPts val="0"/>
                        </a:spcBef>
                        <a:spcAft>
                          <a:spcPts val="0"/>
                        </a:spcAft>
                      </a:pPr>
                      <a:r>
                        <a:rPr lang="en-GB" sz="1000" b="0">
                          <a:effectLst/>
                          <a:latin typeface="Arial"/>
                          <a:ea typeface="Times New Roman"/>
                          <a:cs typeface="Arial"/>
                        </a:rPr>
                        <a:t>Landfill Gas</a:t>
                      </a:r>
                      <a:endParaRPr lang="en-GB" sz="1000" b="1">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a:effectLst/>
                          <a:latin typeface="Arial"/>
                          <a:ea typeface="Times New Roman"/>
                          <a:cs typeface="Arial"/>
                        </a:rPr>
                        <a:t>0.5</a:t>
                      </a:r>
                      <a:endParaRPr lang="en-GB" sz="1000" b="1">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dirty="0">
                          <a:effectLst/>
                          <a:latin typeface="Arial"/>
                          <a:ea typeface="Times New Roman"/>
                          <a:cs typeface="Arial"/>
                        </a:rPr>
                        <a:t>0.5</a:t>
                      </a:r>
                      <a:endParaRPr lang="en-GB" sz="1000" b="1" dirty="0">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77453">
                <a:tc>
                  <a:txBody>
                    <a:bodyPr/>
                    <a:lstStyle/>
                    <a:p>
                      <a:pPr marL="71755" marR="71755">
                        <a:spcBef>
                          <a:spcPts val="0"/>
                        </a:spcBef>
                        <a:spcAft>
                          <a:spcPts val="0"/>
                        </a:spcAft>
                      </a:pPr>
                      <a:r>
                        <a:rPr lang="en-GB" sz="1000" b="0" kern="1200">
                          <a:solidFill>
                            <a:srgbClr val="000000"/>
                          </a:solidFill>
                          <a:effectLst/>
                          <a:latin typeface="Arial"/>
                          <a:ea typeface="Times New Roman"/>
                          <a:cs typeface="Arial"/>
                        </a:rPr>
                        <a:t>Offshore Wind</a:t>
                      </a:r>
                      <a:endParaRPr lang="en-GB" sz="1000" b="1">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a:effectLst/>
                          <a:latin typeface="Arial"/>
                          <a:ea typeface="Times New Roman"/>
                          <a:cs typeface="Arial"/>
                        </a:rPr>
                        <a:t>1</a:t>
                      </a:r>
                      <a:endParaRPr lang="en-GB" sz="1000" b="1">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dirty="0">
                          <a:effectLst/>
                          <a:latin typeface="Arial"/>
                          <a:ea typeface="Times New Roman"/>
                          <a:cs typeface="Arial"/>
                        </a:rPr>
                        <a:t>2</a:t>
                      </a:r>
                      <a:endParaRPr lang="en-GB" sz="1000" b="1" dirty="0">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77453">
                <a:tc>
                  <a:txBody>
                    <a:bodyPr/>
                    <a:lstStyle/>
                    <a:p>
                      <a:pPr marL="71755" marR="71755">
                        <a:spcBef>
                          <a:spcPts val="0"/>
                        </a:spcBef>
                        <a:spcAft>
                          <a:spcPts val="0"/>
                        </a:spcAft>
                      </a:pPr>
                      <a:r>
                        <a:rPr lang="en-GB" sz="1000" b="0" kern="1200">
                          <a:solidFill>
                            <a:srgbClr val="000000"/>
                          </a:solidFill>
                          <a:effectLst/>
                          <a:latin typeface="Arial"/>
                          <a:ea typeface="Times New Roman"/>
                          <a:cs typeface="Arial"/>
                        </a:rPr>
                        <a:t>Onshore wind</a:t>
                      </a:r>
                      <a:endParaRPr lang="en-GB" sz="1000" b="1">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a:effectLst/>
                          <a:latin typeface="Arial"/>
                          <a:ea typeface="Times New Roman"/>
                          <a:cs typeface="Arial"/>
                        </a:rPr>
                        <a:t>1</a:t>
                      </a:r>
                      <a:endParaRPr lang="en-GB" sz="1000" b="1">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dirty="0">
                          <a:effectLst/>
                          <a:latin typeface="Arial"/>
                          <a:ea typeface="Times New Roman"/>
                          <a:cs typeface="Arial"/>
                        </a:rPr>
                        <a:t>1</a:t>
                      </a:r>
                      <a:endParaRPr lang="en-GB" sz="1000" b="1" dirty="0">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77453">
                <a:tc>
                  <a:txBody>
                    <a:bodyPr/>
                    <a:lstStyle/>
                    <a:p>
                      <a:pPr marL="71755" marR="71755">
                        <a:spcBef>
                          <a:spcPts val="0"/>
                        </a:spcBef>
                        <a:spcAft>
                          <a:spcPts val="0"/>
                        </a:spcAft>
                      </a:pPr>
                      <a:r>
                        <a:rPr lang="en-GB" sz="1000" b="0">
                          <a:effectLst/>
                          <a:latin typeface="Arial"/>
                          <a:ea typeface="Times New Roman"/>
                          <a:cs typeface="Arial"/>
                        </a:rPr>
                        <a:t>Sewage Gas</a:t>
                      </a:r>
                      <a:endParaRPr lang="en-GB" sz="1000" b="1">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a:effectLst/>
                          <a:latin typeface="Arial"/>
                          <a:ea typeface="Times New Roman"/>
                          <a:cs typeface="Arial"/>
                        </a:rPr>
                        <a:t>1</a:t>
                      </a:r>
                      <a:endParaRPr lang="en-GB" sz="1000" b="1">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dirty="0">
                          <a:effectLst/>
                          <a:latin typeface="Arial"/>
                          <a:ea typeface="Times New Roman"/>
                          <a:cs typeface="Arial"/>
                        </a:rPr>
                        <a:t>1</a:t>
                      </a:r>
                      <a:endParaRPr lang="en-GB" sz="1000" b="1" dirty="0">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77453">
                <a:tc>
                  <a:txBody>
                    <a:bodyPr/>
                    <a:lstStyle/>
                    <a:p>
                      <a:pPr marL="71755" marR="71755">
                        <a:spcBef>
                          <a:spcPts val="0"/>
                        </a:spcBef>
                        <a:spcAft>
                          <a:spcPts val="0"/>
                        </a:spcAft>
                      </a:pPr>
                      <a:r>
                        <a:rPr lang="en-GB" sz="1000" b="0" kern="1200">
                          <a:solidFill>
                            <a:srgbClr val="000000"/>
                          </a:solidFill>
                          <a:effectLst/>
                          <a:latin typeface="Arial"/>
                          <a:ea typeface="Times New Roman"/>
                          <a:cs typeface="Arial"/>
                        </a:rPr>
                        <a:t>Solar PV</a:t>
                      </a:r>
                      <a:endParaRPr lang="en-GB" sz="1000" b="1">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a:effectLst/>
                          <a:latin typeface="Arial"/>
                          <a:ea typeface="Times New Roman"/>
                          <a:cs typeface="Arial"/>
                        </a:rPr>
                        <a:t>0.25</a:t>
                      </a:r>
                      <a:endParaRPr lang="en-GB" sz="1000" b="1">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dirty="0">
                          <a:effectLst/>
                          <a:latin typeface="Arial"/>
                          <a:ea typeface="Times New Roman"/>
                          <a:cs typeface="Arial"/>
                        </a:rPr>
                        <a:t>1</a:t>
                      </a:r>
                      <a:endParaRPr lang="en-GB" sz="1000" b="1" dirty="0">
                        <a:effectLst/>
                        <a:latin typeface="Arial"/>
                        <a:ea typeface="Times New Roman"/>
                        <a:cs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51543">
                <a:tc>
                  <a:txBody>
                    <a:bodyPr/>
                    <a:lstStyle/>
                    <a:p>
                      <a:pPr marL="90170">
                        <a:spcBef>
                          <a:spcPts val="0"/>
                        </a:spcBef>
                        <a:spcAft>
                          <a:spcPts val="0"/>
                        </a:spcAft>
                      </a:pPr>
                      <a:r>
                        <a:rPr lang="en-GB" sz="1000" kern="1200">
                          <a:solidFill>
                            <a:srgbClr val="000000"/>
                          </a:solidFill>
                          <a:effectLst/>
                          <a:latin typeface="Arial"/>
                          <a:ea typeface="Times New Roman"/>
                        </a:rPr>
                        <a:t>Tidal Range</a:t>
                      </a:r>
                      <a:endParaRPr lang="en-GB" sz="100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kern="1200">
                          <a:solidFill>
                            <a:srgbClr val="000000"/>
                          </a:solidFill>
                          <a:effectLst/>
                          <a:latin typeface="Arial"/>
                          <a:ea typeface="Times New Roman"/>
                          <a:cs typeface="Arial"/>
                        </a:rPr>
                        <a:t>1</a:t>
                      </a:r>
                      <a:endParaRPr lang="en-GB" sz="1000" b="1">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kern="1200" dirty="0">
                          <a:solidFill>
                            <a:srgbClr val="000000"/>
                          </a:solidFill>
                          <a:effectLst/>
                          <a:latin typeface="Arial"/>
                          <a:ea typeface="Times New Roman"/>
                        </a:rPr>
                        <a:t>2</a:t>
                      </a:r>
                      <a:endParaRPr lang="en-GB" sz="1000" dirty="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51543">
                <a:tc>
                  <a:txBody>
                    <a:bodyPr/>
                    <a:lstStyle/>
                    <a:p>
                      <a:pPr marL="90170">
                        <a:spcBef>
                          <a:spcPts val="0"/>
                        </a:spcBef>
                        <a:spcAft>
                          <a:spcPts val="0"/>
                        </a:spcAft>
                      </a:pPr>
                      <a:r>
                        <a:rPr lang="en-GB" sz="1000" kern="1200">
                          <a:solidFill>
                            <a:srgbClr val="000000"/>
                          </a:solidFill>
                          <a:effectLst/>
                          <a:latin typeface="Arial"/>
                          <a:ea typeface="Times New Roman"/>
                        </a:rPr>
                        <a:t>Tidal Stream</a:t>
                      </a:r>
                      <a:endParaRPr lang="en-GB" sz="100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kern="1200">
                          <a:solidFill>
                            <a:srgbClr val="000000"/>
                          </a:solidFill>
                          <a:effectLst/>
                          <a:latin typeface="Arial"/>
                          <a:ea typeface="Times New Roman"/>
                          <a:cs typeface="Arial"/>
                        </a:rPr>
                        <a:t>1</a:t>
                      </a:r>
                      <a:endParaRPr lang="en-GB" sz="1000" b="1">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kern="1200" dirty="0">
                          <a:solidFill>
                            <a:srgbClr val="000000"/>
                          </a:solidFill>
                          <a:effectLst/>
                          <a:latin typeface="Arial"/>
                          <a:ea typeface="Times New Roman"/>
                        </a:rPr>
                        <a:t>2</a:t>
                      </a:r>
                      <a:endParaRPr lang="en-GB" sz="1000" dirty="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r h="251543">
                <a:tc>
                  <a:txBody>
                    <a:bodyPr/>
                    <a:lstStyle/>
                    <a:p>
                      <a:pPr marL="90170">
                        <a:spcBef>
                          <a:spcPts val="0"/>
                        </a:spcBef>
                        <a:spcAft>
                          <a:spcPts val="0"/>
                        </a:spcAft>
                      </a:pPr>
                      <a:r>
                        <a:rPr lang="en-GB" sz="1000" kern="1200">
                          <a:solidFill>
                            <a:srgbClr val="000000"/>
                          </a:solidFill>
                          <a:effectLst/>
                          <a:latin typeface="Arial"/>
                          <a:ea typeface="Times New Roman"/>
                        </a:rPr>
                        <a:t>Wave</a:t>
                      </a:r>
                      <a:endParaRPr lang="en-GB" sz="100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marL="71755" marR="71755" algn="ctr">
                        <a:spcBef>
                          <a:spcPts val="0"/>
                        </a:spcBef>
                        <a:spcAft>
                          <a:spcPts val="0"/>
                        </a:spcAft>
                      </a:pPr>
                      <a:r>
                        <a:rPr lang="en-GB" sz="1000" b="0" kern="1200" dirty="0">
                          <a:solidFill>
                            <a:srgbClr val="000000"/>
                          </a:solidFill>
                          <a:effectLst/>
                          <a:latin typeface="Arial"/>
                          <a:ea typeface="Times New Roman"/>
                          <a:cs typeface="Arial"/>
                        </a:rPr>
                        <a:t>1</a:t>
                      </a:r>
                      <a:endParaRPr lang="en-GB" sz="1000" b="1" dirty="0">
                        <a:effectLst/>
                        <a:latin typeface="Arial"/>
                        <a:ea typeface="Times New Roman"/>
                        <a:cs typeface="Times New Roman"/>
                      </a:endParaRPr>
                    </a:p>
                  </a:txBody>
                  <a:tcPr marL="0" marR="0" marT="71755" marB="71755">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c>
                  <a:txBody>
                    <a:bodyPr/>
                    <a:lstStyle/>
                    <a:p>
                      <a:pPr algn="ctr">
                        <a:spcBef>
                          <a:spcPts val="0"/>
                        </a:spcBef>
                        <a:spcAft>
                          <a:spcPts val="0"/>
                        </a:spcAft>
                      </a:pPr>
                      <a:r>
                        <a:rPr lang="en-GB" sz="1000" kern="1200" dirty="0">
                          <a:solidFill>
                            <a:srgbClr val="000000"/>
                          </a:solidFill>
                          <a:effectLst/>
                          <a:latin typeface="Arial"/>
                          <a:ea typeface="Times New Roman"/>
                        </a:rPr>
                        <a:t>1</a:t>
                      </a:r>
                      <a:endParaRPr lang="en-GB" sz="1000" dirty="0">
                        <a:effectLst/>
                        <a:latin typeface="Times New Roman"/>
                        <a:ea typeface="Times New Roman"/>
                      </a:endParaRPr>
                    </a:p>
                  </a:txBody>
                  <a:tcPr marL="0" marR="0" marT="60997" marB="60997">
                    <a:lnL w="12700" cap="flat" cmpd="sng" algn="ctr">
                      <a:solidFill>
                        <a:srgbClr val="009EE3"/>
                      </a:solidFill>
                      <a:prstDash val="solid"/>
                      <a:round/>
                      <a:headEnd type="none" w="med" len="med"/>
                      <a:tailEnd type="none" w="med" len="med"/>
                    </a:lnL>
                    <a:lnR w="12700" cap="flat" cmpd="sng" algn="ctr">
                      <a:solidFill>
                        <a:srgbClr val="009EE3"/>
                      </a:solidFill>
                      <a:prstDash val="solid"/>
                      <a:round/>
                      <a:headEnd type="none" w="med" len="med"/>
                      <a:tailEnd type="none" w="med" len="med"/>
                    </a:lnR>
                    <a:lnT w="12700" cap="flat" cmpd="sng" algn="ctr">
                      <a:solidFill>
                        <a:srgbClr val="009EE3"/>
                      </a:solidFill>
                      <a:prstDash val="solid"/>
                      <a:round/>
                      <a:headEnd type="none" w="med" len="med"/>
                      <a:tailEnd type="none" w="med" len="med"/>
                    </a:lnT>
                    <a:lnB w="12700" cap="flat" cmpd="sng" algn="ctr">
                      <a:solidFill>
                        <a:srgbClr val="009EE3"/>
                      </a:solidFill>
                      <a:prstDash val="solid"/>
                      <a:round/>
                      <a:headEnd type="none" w="med" len="med"/>
                      <a:tailEnd type="none" w="med" len="med"/>
                    </a:lnB>
                    <a:solidFill>
                      <a:srgbClr val="CCECF9"/>
                    </a:solidFill>
                  </a:tcPr>
                </a:tc>
              </a:tr>
            </a:tbl>
          </a:graphicData>
        </a:graphic>
      </p:graphicFrame>
    </p:spTree>
    <p:extLst>
      <p:ext uri="{BB962C8B-B14F-4D97-AF65-F5344CB8AC3E}">
        <p14:creationId xmlns:p14="http://schemas.microsoft.com/office/powerpoint/2010/main" val="3350468060"/>
      </p:ext>
    </p:extLst>
  </p:cSld>
  <p:clrMapOvr>
    <a:masterClrMapping/>
  </p:clrMapOvr>
</p:sld>
</file>

<file path=ppt/theme/theme1.xml><?xml version="1.0" encoding="utf-8"?>
<a:theme xmlns:a="http://schemas.openxmlformats.org/drawingml/2006/main" name="decc_ppt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76200">
          <a:solidFill>
            <a:schemeClr val="bg2"/>
          </a:solidFill>
          <a:tailEnd type="arrow"/>
        </a:ln>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A42F145830E9C4DA7DD0FA0AD8C4B35" ma:contentTypeVersion="1" ma:contentTypeDescription="Create a new document." ma:contentTypeScope="" ma:versionID="d70ea42bf5a6953fb7cdec4cf43ec2f2">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5C7BC61-22B6-46C7-83D4-7ADE0D6EE2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F335D8D-1603-423B-BDD6-6F3BC4F92279}">
  <ds:schemaRefs>
    <ds:schemaRef ds:uri="http://schemas.microsoft.com/sharepoint/v3/contenttype/forms"/>
  </ds:schemaRefs>
</ds:datastoreItem>
</file>

<file path=customXml/itemProps3.xml><?xml version="1.0" encoding="utf-8"?>
<ds:datastoreItem xmlns:ds="http://schemas.openxmlformats.org/officeDocument/2006/customXml" ds:itemID="{FD707E00-0419-4079-A5B0-31DEA5D76D59}">
  <ds:schemaRefs>
    <ds:schemaRef ds:uri="http://schemas.microsoft.com/office/2006/metadata/properties"/>
    <ds:schemaRef ds:uri="http://purl.org/dc/elements/1.1/"/>
    <ds:schemaRef ds:uri="http://www.w3.org/XML/1998/namespace"/>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schemas.microsoft.com/sharepoint/v3"/>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4135</TotalTime>
  <Words>801</Words>
  <Application>Microsoft Office PowerPoint</Application>
  <PresentationFormat>On-screen Show (4:3)</PresentationFormat>
  <Paragraphs>133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decc_ppt_template</vt:lpstr>
      <vt:lpstr>CFD allocation </vt:lpstr>
      <vt:lpstr>Aims of the session &amp; background</vt:lpstr>
      <vt:lpstr>Overview of Application to Commissioning Process</vt:lpstr>
      <vt:lpstr>Introduction</vt:lpstr>
      <vt:lpstr>Eligibility Criteria</vt:lpstr>
      <vt:lpstr>First Come, First Served</vt:lpstr>
      <vt:lpstr>Allocation Rounds</vt:lpstr>
      <vt:lpstr>Substantive Financial Commitment Milestone</vt:lpstr>
      <vt:lpstr>Target Commissioning Windows and Longstop Dates</vt:lpstr>
      <vt:lpstr>Capacity Adjustment</vt:lpstr>
      <vt:lpstr>Phasing</vt:lpstr>
      <vt:lpstr>Phasing</vt:lpstr>
      <vt:lpstr>Next steps</vt:lpstr>
    </vt:vector>
  </TitlesOfParts>
  <Company>DECC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creator>beer</dc:creator>
  <cp:lastModifiedBy>David Balding(Energy Markets and Networks)</cp:lastModifiedBy>
  <cp:revision>277</cp:revision>
  <cp:lastPrinted>2013-08-01T08:30:23Z</cp:lastPrinted>
  <dcterms:created xsi:type="dcterms:W3CDTF">2012-11-08T14:40:11Z</dcterms:created>
  <dcterms:modified xsi:type="dcterms:W3CDTF">2013-08-08T09:29:13Z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0x010100DA42F145830E9C4DA7DD0FA0AD8C4B35</vt:lpwstr>
  </property>
</Properties>
</file>